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63" r:id="rId5"/>
    <p:sldId id="264" r:id="rId6"/>
    <p:sldId id="284" r:id="rId7"/>
    <p:sldId id="260" r:id="rId8"/>
    <p:sldId id="295" r:id="rId9"/>
    <p:sldId id="265" r:id="rId10"/>
    <p:sldId id="270" r:id="rId11"/>
    <p:sldId id="261" r:id="rId12"/>
    <p:sldId id="267" r:id="rId13"/>
    <p:sldId id="271" r:id="rId14"/>
    <p:sldId id="268" r:id="rId15"/>
    <p:sldId id="272" r:id="rId16"/>
    <p:sldId id="273" r:id="rId17"/>
    <p:sldId id="266" r:id="rId18"/>
    <p:sldId id="275" r:id="rId19"/>
    <p:sldId id="282" r:id="rId20"/>
    <p:sldId id="283" r:id="rId21"/>
    <p:sldId id="276" r:id="rId22"/>
    <p:sldId id="277" r:id="rId23"/>
    <p:sldId id="278" r:id="rId24"/>
    <p:sldId id="287" r:id="rId25"/>
    <p:sldId id="286" r:id="rId26"/>
    <p:sldId id="288" r:id="rId27"/>
    <p:sldId id="290" r:id="rId28"/>
    <p:sldId id="291" r:id="rId29"/>
    <p:sldId id="293" r:id="rId30"/>
    <p:sldId id="294" r:id="rId31"/>
    <p:sldId id="292" r:id="rId32"/>
    <p:sldId id="279" r:id="rId33"/>
    <p:sldId id="280" r:id="rId34"/>
    <p:sldId id="297" r:id="rId35"/>
  </p:sldIdLst>
  <p:sldSz cx="12192000" cy="6858000"/>
  <p:notesSz cx="6858000" cy="9144000"/>
  <p:embeddedFontLst>
    <p:embeddedFont>
      <p:font typeface="a타이틀고딕1" pitchFamily="18" charset="-127"/>
      <p:regular r:id="rId36"/>
    </p:embeddedFont>
    <p:embeddedFont>
      <p:font typeface="맑은 고딕" pitchFamily="50" charset="-127"/>
      <p:regular r:id="rId37"/>
      <p:bold r:id="rId38"/>
    </p:embeddedFont>
    <p:embeddedFont>
      <p:font typeface="a타이틀고딕2" pitchFamily="18" charset="-127"/>
      <p:regular r:id="rId39"/>
    </p:embeddedFont>
    <p:embeddedFont>
      <p:font typeface="a타이틀고딕4" pitchFamily="18" charset="-127"/>
      <p:regular r:id="rId40"/>
    </p:embeddedFont>
    <p:embeddedFont>
      <p:font typeface="a타이틀고딕5" pitchFamily="18" charset="-127"/>
      <p:regular r:id="rId41"/>
    </p:embeddedFont>
    <p:embeddedFont>
      <p:font typeface="G마켓 산스 TTF Light" pitchFamily="2" charset="-127"/>
      <p:regular r:id="rId42"/>
    </p:embeddedFont>
    <p:embeddedFont>
      <p:font typeface="G마켓 산스 TTF Bold" pitchFamily="2" charset="-127"/>
      <p:bold r:id="rId43"/>
    </p:embeddedFont>
    <p:embeddedFont>
      <p:font typeface="G마켓 산스 TTF Medium" pitchFamily="2" charset="-127"/>
      <p:regular r:id="rId4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B2B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420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-426" y="-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7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8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6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7D4FE-D8E4-4912-8EC7-99E606887A65}" type="datetimeFigureOut">
              <a:rPr lang="ko-KR" altLang="en-US" smtClean="0"/>
              <a:t>2022-12-28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73911-5B2D-4622-987B-94771A90ED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49642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7D4FE-D8E4-4912-8EC7-99E606887A65}" type="datetimeFigureOut">
              <a:rPr lang="ko-KR" altLang="en-US" smtClean="0"/>
              <a:t>2022-12-28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73911-5B2D-4622-987B-94771A90ED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89754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7D4FE-D8E4-4912-8EC7-99E606887A65}" type="datetimeFigureOut">
              <a:rPr lang="ko-KR" altLang="en-US" smtClean="0"/>
              <a:t>2022-12-28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73911-5B2D-4622-987B-94771A90ED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15805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7D4FE-D8E4-4912-8EC7-99E606887A65}" type="datetimeFigureOut">
              <a:rPr lang="ko-KR" altLang="en-US" smtClean="0"/>
              <a:t>2022-12-28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73911-5B2D-4622-987B-94771A90ED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90153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7D4FE-D8E4-4912-8EC7-99E606887A65}" type="datetimeFigureOut">
              <a:rPr lang="ko-KR" altLang="en-US" smtClean="0"/>
              <a:t>2022-12-28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73911-5B2D-4622-987B-94771A90ED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42799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7D4FE-D8E4-4912-8EC7-99E606887A65}" type="datetimeFigureOut">
              <a:rPr lang="ko-KR" altLang="en-US" smtClean="0"/>
              <a:t>2022-12-28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73911-5B2D-4622-987B-94771A90ED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89863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7D4FE-D8E4-4912-8EC7-99E606887A65}" type="datetimeFigureOut">
              <a:rPr lang="ko-KR" altLang="en-US" smtClean="0"/>
              <a:t>2022-12-28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73911-5B2D-4622-987B-94771A90ED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784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7D4FE-D8E4-4912-8EC7-99E606887A65}" type="datetimeFigureOut">
              <a:rPr lang="ko-KR" altLang="en-US" smtClean="0"/>
              <a:t>2022-12-28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73911-5B2D-4622-987B-94771A90ED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14114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7D4FE-D8E4-4912-8EC7-99E606887A65}" type="datetimeFigureOut">
              <a:rPr lang="ko-KR" altLang="en-US" smtClean="0"/>
              <a:t>2022-12-28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73911-5B2D-4622-987B-94771A90ED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92218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7D4FE-D8E4-4912-8EC7-99E606887A65}" type="datetimeFigureOut">
              <a:rPr lang="ko-KR" altLang="en-US" smtClean="0"/>
              <a:t>2022-12-28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73911-5B2D-4622-987B-94771A90ED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06580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7D4FE-D8E4-4912-8EC7-99E606887A65}" type="datetimeFigureOut">
              <a:rPr lang="ko-KR" altLang="en-US" smtClean="0"/>
              <a:t>2022-12-28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73911-5B2D-4622-987B-94771A90ED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44737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47D4FE-D8E4-4912-8EC7-99E606887A65}" type="datetimeFigureOut">
              <a:rPr lang="ko-KR" altLang="en-US" smtClean="0"/>
              <a:t>2022-12-28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173911-5B2D-4622-987B-94771A90ED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42902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JP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be.com/shorts/Fy8OcJ6L_9c?feature=share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youtube.com/shorts/tT1hGf_PFIY?feature=share" TargetMode="External"/><Relationship Id="rId4" Type="http://schemas.openxmlformats.org/officeDocument/2006/relationships/image" Target="../media/image40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4916775"/>
            <a:ext cx="12192000" cy="194122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976859" y="977112"/>
            <a:ext cx="10238282" cy="49037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44500" sx="102000" sy="102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67" r="29370"/>
          <a:stretch/>
        </p:blipFill>
        <p:spPr>
          <a:xfrm>
            <a:off x="976859" y="977111"/>
            <a:ext cx="3057993" cy="490377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733001" y="2162647"/>
            <a:ext cx="4871718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  <a:cs typeface="Pretendard Light" panose="02000403000000020004" pitchFamily="50" charset="-127"/>
              </a:rPr>
              <a:t>Android</a:t>
            </a:r>
          </a:p>
          <a:p>
            <a:r>
              <a:rPr lang="en-US" altLang="ko-KR" sz="4400" dirty="0" smtClean="0">
                <a:latin typeface="a타이틀고딕5" panose="02020600000000000000" pitchFamily="18" charset="-127"/>
                <a:ea typeface="a타이틀고딕5" panose="02020600000000000000" pitchFamily="18" charset="-127"/>
                <a:cs typeface="Pretendard Light" panose="02000403000000020004" pitchFamily="50" charset="-127"/>
              </a:rPr>
              <a:t>Black Box</a:t>
            </a:r>
            <a:r>
              <a:rPr lang="en-US" altLang="ko-KR" sz="3000" dirty="0" smtClean="0">
                <a:latin typeface="a타이틀고딕5" panose="02020600000000000000" pitchFamily="18" charset="-127"/>
                <a:ea typeface="a타이틀고딕5" panose="02020600000000000000" pitchFamily="18" charset="-127"/>
                <a:cs typeface="Pretendard Light" panose="02000403000000020004" pitchFamily="50" charset="-127"/>
              </a:rPr>
              <a:t> </a:t>
            </a:r>
            <a:r>
              <a:rPr lang="en-US" altLang="ko-KR" sz="24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  <a:cs typeface="Pretendard Light" panose="02000403000000020004" pitchFamily="50" charset="-127"/>
              </a:rPr>
              <a:t>Application</a:t>
            </a:r>
            <a:endParaRPr lang="ko-KR" altLang="en-US" sz="2400" dirty="0">
              <a:latin typeface="G마켓 산스 TTF Light" panose="02000000000000000000" pitchFamily="2" charset="-127"/>
              <a:ea typeface="G마켓 산스 TTF Light" panose="02000000000000000000" pitchFamily="2" charset="-127"/>
              <a:cs typeface="Pretendard Light" panose="02000403000000020004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535045" y="4916775"/>
            <a:ext cx="2555508" cy="7879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600" dirty="0" err="1" smtClean="0">
                <a:latin typeface="a타이틀고딕1" panose="02020600000000000000" pitchFamily="18" charset="-127"/>
                <a:ea typeface="a타이틀고딕1" panose="02020600000000000000" pitchFamily="18" charset="-127"/>
                <a:cs typeface="Pretendard ExtraLight" panose="02000303000000020004" pitchFamily="50" charset="-127"/>
              </a:rPr>
              <a:t>사물인터넷</a:t>
            </a:r>
            <a:r>
              <a:rPr lang="ko-KR" altLang="en-US" sz="1600" dirty="0" smtClean="0">
                <a:latin typeface="a타이틀고딕1" panose="02020600000000000000" pitchFamily="18" charset="-127"/>
                <a:ea typeface="a타이틀고딕1" panose="02020600000000000000" pitchFamily="18" charset="-127"/>
                <a:cs typeface="Pretendard ExtraLight" panose="02000303000000020004" pitchFamily="50" charset="-127"/>
              </a:rPr>
              <a:t> </a:t>
            </a:r>
            <a:r>
              <a:rPr lang="en-US" altLang="ko-KR" sz="1600" dirty="0" smtClean="0">
                <a:latin typeface="a타이틀고딕1" panose="02020600000000000000" pitchFamily="18" charset="-127"/>
                <a:ea typeface="a타이틀고딕1" panose="02020600000000000000" pitchFamily="18" charset="-127"/>
                <a:cs typeface="Pretendard ExtraLight" panose="02000303000000020004" pitchFamily="50" charset="-127"/>
              </a:rPr>
              <a:t>8</a:t>
            </a:r>
            <a:r>
              <a:rPr lang="ko-KR" altLang="en-US" sz="1600" dirty="0" smtClean="0">
                <a:latin typeface="a타이틀고딕1" panose="02020600000000000000" pitchFamily="18" charset="-127"/>
                <a:ea typeface="a타이틀고딕1" panose="02020600000000000000" pitchFamily="18" charset="-127"/>
                <a:cs typeface="Pretendard ExtraLight" panose="02000303000000020004" pitchFamily="50" charset="-127"/>
              </a:rPr>
              <a:t>기 </a:t>
            </a:r>
            <a:r>
              <a:rPr lang="en-US" altLang="ko-KR" sz="1600" dirty="0" smtClean="0">
                <a:latin typeface="a타이틀고딕1" panose="02020600000000000000" pitchFamily="18" charset="-127"/>
                <a:ea typeface="a타이틀고딕1" panose="02020600000000000000" pitchFamily="18" charset="-127"/>
                <a:cs typeface="Pretendard ExtraLight" panose="02000303000000020004" pitchFamily="50" charset="-127"/>
              </a:rPr>
              <a:t>3</a:t>
            </a:r>
            <a:r>
              <a:rPr lang="ko-KR" altLang="en-US" sz="1600" dirty="0" smtClean="0">
                <a:latin typeface="a타이틀고딕1" panose="02020600000000000000" pitchFamily="18" charset="-127"/>
                <a:ea typeface="a타이틀고딕1" panose="02020600000000000000" pitchFamily="18" charset="-127"/>
                <a:cs typeface="Pretendard ExtraLight" panose="02000303000000020004" pitchFamily="50" charset="-127"/>
              </a:rPr>
              <a:t>조</a:t>
            </a:r>
            <a:r>
              <a:rPr lang="en-US" altLang="ko-KR" sz="1600" dirty="0" smtClean="0">
                <a:latin typeface="a타이틀고딕1" panose="02020600000000000000" pitchFamily="18" charset="-127"/>
                <a:ea typeface="a타이틀고딕1" panose="02020600000000000000" pitchFamily="18" charset="-127"/>
                <a:cs typeface="Pretendard ExtraLight" panose="02000303000000020004" pitchFamily="50" charset="-127"/>
              </a:rPr>
              <a:t>(</a:t>
            </a:r>
            <a:r>
              <a:rPr lang="en-US" altLang="ko-KR" sz="1600" dirty="0" err="1" smtClean="0">
                <a:latin typeface="a타이틀고딕1" panose="02020600000000000000" pitchFamily="18" charset="-127"/>
                <a:ea typeface="a타이틀고딕1" panose="02020600000000000000" pitchFamily="18" charset="-127"/>
                <a:cs typeface="Pretendard ExtraLight" panose="02000303000000020004" pitchFamily="50" charset="-127"/>
              </a:rPr>
              <a:t>ForB</a:t>
            </a:r>
            <a:r>
              <a:rPr lang="en-US" altLang="ko-KR" sz="1600" dirty="0" smtClean="0">
                <a:latin typeface="a타이틀고딕1" panose="02020600000000000000" pitchFamily="18" charset="-127"/>
                <a:ea typeface="a타이틀고딕1" panose="02020600000000000000" pitchFamily="18" charset="-127"/>
                <a:cs typeface="Pretendard ExtraLight" panose="02000303000000020004" pitchFamily="50" charset="-127"/>
              </a:rPr>
              <a:t>) </a:t>
            </a:r>
          </a:p>
          <a:p>
            <a:pPr algn="r">
              <a:lnSpc>
                <a:spcPct val="150000"/>
              </a:lnSpc>
            </a:pPr>
            <a:r>
              <a:rPr lang="ko-KR" altLang="en-US" sz="1600" dirty="0" smtClean="0">
                <a:latin typeface="a타이틀고딕1" panose="02020600000000000000" pitchFamily="18" charset="-127"/>
                <a:ea typeface="a타이틀고딕1" panose="02020600000000000000" pitchFamily="18" charset="-127"/>
                <a:cs typeface="Pretendard ExtraLight" panose="02000303000000020004" pitchFamily="50" charset="-127"/>
              </a:rPr>
              <a:t>정한영 </a:t>
            </a:r>
            <a:r>
              <a:rPr lang="ko-KR" altLang="en-US" sz="1600" dirty="0" err="1" smtClean="0">
                <a:latin typeface="a타이틀고딕1" panose="02020600000000000000" pitchFamily="18" charset="-127"/>
                <a:ea typeface="a타이틀고딕1" panose="02020600000000000000" pitchFamily="18" charset="-127"/>
                <a:cs typeface="Pretendard ExtraLight" panose="02000303000000020004" pitchFamily="50" charset="-127"/>
              </a:rPr>
              <a:t>이중탁</a:t>
            </a:r>
            <a:r>
              <a:rPr lang="ko-KR" altLang="en-US" sz="1600" dirty="0" smtClean="0">
                <a:latin typeface="a타이틀고딕1" panose="02020600000000000000" pitchFamily="18" charset="-127"/>
                <a:ea typeface="a타이틀고딕1" panose="02020600000000000000" pitchFamily="18" charset="-127"/>
                <a:cs typeface="Pretendard ExtraLight" panose="02000303000000020004" pitchFamily="50" charset="-127"/>
              </a:rPr>
              <a:t> </a:t>
            </a:r>
            <a:r>
              <a:rPr lang="ko-KR" altLang="en-US" sz="1600" dirty="0" err="1" smtClean="0">
                <a:latin typeface="a타이틀고딕1" panose="02020600000000000000" pitchFamily="18" charset="-127"/>
                <a:ea typeface="a타이틀고딕1" panose="02020600000000000000" pitchFamily="18" charset="-127"/>
                <a:cs typeface="Pretendard ExtraLight" panose="02000303000000020004" pitchFamily="50" charset="-127"/>
              </a:rPr>
              <a:t>이철진</a:t>
            </a:r>
            <a:r>
              <a:rPr lang="ko-KR" altLang="en-US" sz="1600" dirty="0" smtClean="0">
                <a:latin typeface="a타이틀고딕1" panose="02020600000000000000" pitchFamily="18" charset="-127"/>
                <a:ea typeface="a타이틀고딕1" panose="02020600000000000000" pitchFamily="18" charset="-127"/>
                <a:cs typeface="Pretendard ExtraLight" panose="02000303000000020004" pitchFamily="50" charset="-127"/>
              </a:rPr>
              <a:t> 최재성</a:t>
            </a:r>
            <a:endParaRPr lang="ko-KR" altLang="en-US" sz="1600" dirty="0">
              <a:latin typeface="a타이틀고딕1" panose="02020600000000000000" pitchFamily="18" charset="-127"/>
              <a:ea typeface="a타이틀고딕1" panose="02020600000000000000" pitchFamily="18" charset="-127"/>
              <a:cs typeface="Pretendard ExtraLight" panose="020003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96114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44958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78789" y="694035"/>
            <a:ext cx="8922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02</a:t>
            </a:r>
            <a:endParaRPr lang="ko-KR" altLang="en-US" sz="40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422193" y="718978"/>
            <a:ext cx="20505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프로젝트 설계</a:t>
            </a:r>
            <a:endParaRPr lang="en-US" altLang="ko-KR" sz="2400" dirty="0" smtClean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422193" y="1160620"/>
            <a:ext cx="1585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요구사항 분석</a:t>
            </a:r>
            <a:endParaRPr lang="en-US" altLang="ko-KR" dirty="0" smtClean="0">
              <a:solidFill>
                <a:schemeClr val="bg1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898900" y="685800"/>
            <a:ext cx="7899400" cy="54864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44500" sx="102000" sy="102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4111554" y="1943017"/>
            <a:ext cx="747409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600" dirty="0">
                <a:latin typeface="a타이틀고딕1" panose="02020600000000000000" pitchFamily="18" charset="-127"/>
                <a:ea typeface="a타이틀고딕1" panose="02020600000000000000" pitchFamily="18" charset="-127"/>
                <a:cs typeface="Pretendard Light" panose="02000403000000020004" pitchFamily="50" charset="-127"/>
              </a:rPr>
              <a:t>1. </a:t>
            </a:r>
            <a:r>
              <a:rPr lang="ko-KR" altLang="en-US" sz="1600" dirty="0">
                <a:latin typeface="a타이틀고딕1" panose="02020600000000000000" pitchFamily="18" charset="-127"/>
                <a:ea typeface="a타이틀고딕1" panose="02020600000000000000" pitchFamily="18" charset="-127"/>
                <a:cs typeface="Pretendard Light" panose="02000403000000020004" pitchFamily="50" charset="-127"/>
              </a:rPr>
              <a:t>사용자는 어플리케이션을 통해 회원가입</a:t>
            </a:r>
            <a:r>
              <a:rPr lang="en-US" altLang="ko-KR" sz="1600" dirty="0">
                <a:latin typeface="a타이틀고딕1" panose="02020600000000000000" pitchFamily="18" charset="-127"/>
                <a:ea typeface="a타이틀고딕1" panose="02020600000000000000" pitchFamily="18" charset="-127"/>
                <a:cs typeface="Pretendard Light" panose="02000403000000020004" pitchFamily="50" charset="-127"/>
              </a:rPr>
              <a:t>/</a:t>
            </a:r>
            <a:r>
              <a:rPr lang="ko-KR" altLang="en-US" sz="1600" dirty="0">
                <a:latin typeface="a타이틀고딕1" panose="02020600000000000000" pitchFamily="18" charset="-127"/>
                <a:ea typeface="a타이틀고딕1" panose="02020600000000000000" pitchFamily="18" charset="-127"/>
                <a:cs typeface="Pretendard Light" panose="02000403000000020004" pitchFamily="50" charset="-127"/>
              </a:rPr>
              <a:t>로그인</a:t>
            </a:r>
            <a:r>
              <a:rPr lang="en-US" altLang="ko-KR" sz="1600" dirty="0">
                <a:latin typeface="a타이틀고딕1" panose="02020600000000000000" pitchFamily="18" charset="-127"/>
                <a:ea typeface="a타이틀고딕1" panose="02020600000000000000" pitchFamily="18" charset="-127"/>
                <a:cs typeface="Pretendard Light" panose="02000403000000020004" pitchFamily="50" charset="-127"/>
              </a:rPr>
              <a:t>/</a:t>
            </a:r>
            <a:r>
              <a:rPr lang="ko-KR" altLang="en-US" sz="1600" dirty="0">
                <a:latin typeface="a타이틀고딕1" panose="02020600000000000000" pitchFamily="18" charset="-127"/>
                <a:ea typeface="a타이틀고딕1" panose="02020600000000000000" pitchFamily="18" charset="-127"/>
                <a:cs typeface="Pretendard Light" panose="02000403000000020004" pitchFamily="50" charset="-127"/>
              </a:rPr>
              <a:t>로그아웃을 할 수 있어야 한다</a:t>
            </a:r>
            <a:r>
              <a:rPr lang="en-US" altLang="ko-KR" sz="1600" dirty="0">
                <a:latin typeface="a타이틀고딕1" panose="02020600000000000000" pitchFamily="18" charset="-127"/>
                <a:ea typeface="a타이틀고딕1" panose="02020600000000000000" pitchFamily="18" charset="-127"/>
                <a:cs typeface="Pretendard Light" panose="02000403000000020004" pitchFamily="50" charset="-127"/>
              </a:rPr>
              <a:t>.</a:t>
            </a:r>
          </a:p>
          <a:p>
            <a:pPr>
              <a:lnSpc>
                <a:spcPct val="200000"/>
              </a:lnSpc>
            </a:pPr>
            <a:r>
              <a:rPr lang="en-US" altLang="ko-KR" sz="1600" dirty="0">
                <a:latin typeface="a타이틀고딕1" panose="02020600000000000000" pitchFamily="18" charset="-127"/>
                <a:ea typeface="a타이틀고딕1" panose="02020600000000000000" pitchFamily="18" charset="-127"/>
                <a:cs typeface="Pretendard Light" panose="02000403000000020004" pitchFamily="50" charset="-127"/>
              </a:rPr>
              <a:t>2. </a:t>
            </a:r>
            <a:r>
              <a:rPr lang="ko-KR" altLang="en-US" sz="1600" dirty="0">
                <a:latin typeface="a타이틀고딕1" panose="02020600000000000000" pitchFamily="18" charset="-127"/>
                <a:ea typeface="a타이틀고딕1" panose="02020600000000000000" pitchFamily="18" charset="-127"/>
                <a:cs typeface="Pretendard Light" panose="02000403000000020004" pitchFamily="50" charset="-127"/>
              </a:rPr>
              <a:t>데이터 사용이 불가능할 경우 </a:t>
            </a:r>
            <a:r>
              <a:rPr lang="en-US" altLang="ko-KR" sz="1600" dirty="0" smtClean="0">
                <a:latin typeface="a타이틀고딕1" panose="02020600000000000000" pitchFamily="18" charset="-127"/>
                <a:ea typeface="a타이틀고딕1" panose="02020600000000000000" pitchFamily="18" charset="-127"/>
                <a:cs typeface="Pretendard Light" panose="02000403000000020004" pitchFamily="50" charset="-127"/>
              </a:rPr>
              <a:t>Bluetooth</a:t>
            </a:r>
            <a:r>
              <a:rPr lang="ko-KR" altLang="en-US" sz="1600" dirty="0" smtClean="0">
                <a:latin typeface="a타이틀고딕1" panose="02020600000000000000" pitchFamily="18" charset="-127"/>
                <a:ea typeface="a타이틀고딕1" panose="02020600000000000000" pitchFamily="18" charset="-127"/>
                <a:cs typeface="Pretendard Light" panose="02000403000000020004" pitchFamily="50" charset="-127"/>
              </a:rPr>
              <a:t>를 </a:t>
            </a:r>
            <a:r>
              <a:rPr lang="ko-KR" altLang="en-US" sz="1600" dirty="0">
                <a:latin typeface="a타이틀고딕1" panose="02020600000000000000" pitchFamily="18" charset="-127"/>
                <a:ea typeface="a타이틀고딕1" panose="02020600000000000000" pitchFamily="18" charset="-127"/>
                <a:cs typeface="Pretendard Light" panose="02000403000000020004" pitchFamily="50" charset="-127"/>
              </a:rPr>
              <a:t>통해 카메라와 연결한다</a:t>
            </a:r>
            <a:r>
              <a:rPr lang="en-US" altLang="ko-KR" sz="1600" dirty="0">
                <a:latin typeface="a타이틀고딕1" panose="02020600000000000000" pitchFamily="18" charset="-127"/>
                <a:ea typeface="a타이틀고딕1" panose="02020600000000000000" pitchFamily="18" charset="-127"/>
                <a:cs typeface="Pretendard Light" panose="02000403000000020004" pitchFamily="50" charset="-127"/>
              </a:rPr>
              <a:t>.</a:t>
            </a:r>
          </a:p>
          <a:p>
            <a:pPr>
              <a:lnSpc>
                <a:spcPct val="200000"/>
              </a:lnSpc>
            </a:pPr>
            <a:r>
              <a:rPr lang="en-US" altLang="ko-KR" sz="1600" dirty="0">
                <a:latin typeface="a타이틀고딕1" panose="02020600000000000000" pitchFamily="18" charset="-127"/>
                <a:ea typeface="a타이틀고딕1" panose="02020600000000000000" pitchFamily="18" charset="-127"/>
                <a:cs typeface="Pretendard Light" panose="02000403000000020004" pitchFamily="50" charset="-127"/>
              </a:rPr>
              <a:t>3. </a:t>
            </a:r>
            <a:r>
              <a:rPr lang="ko-KR" altLang="en-US" sz="1600" dirty="0">
                <a:latin typeface="a타이틀고딕1" panose="02020600000000000000" pitchFamily="18" charset="-127"/>
                <a:ea typeface="a타이틀고딕1" panose="02020600000000000000" pitchFamily="18" charset="-127"/>
                <a:cs typeface="Pretendard Light" panose="02000403000000020004" pitchFamily="50" charset="-127"/>
              </a:rPr>
              <a:t>사용자는 어플리케이션을 통해 블랙박스를 제어할 수 있어야 한다</a:t>
            </a:r>
            <a:r>
              <a:rPr lang="en-US" altLang="ko-KR" sz="1600" dirty="0">
                <a:latin typeface="a타이틀고딕1" panose="02020600000000000000" pitchFamily="18" charset="-127"/>
                <a:ea typeface="a타이틀고딕1" panose="02020600000000000000" pitchFamily="18" charset="-127"/>
                <a:cs typeface="Pretendard Light" panose="02000403000000020004" pitchFamily="50" charset="-127"/>
              </a:rPr>
              <a:t>. (</a:t>
            </a:r>
            <a:r>
              <a:rPr lang="ko-KR" altLang="en-US" sz="1600" dirty="0">
                <a:latin typeface="a타이틀고딕1" panose="02020600000000000000" pitchFamily="18" charset="-127"/>
                <a:ea typeface="a타이틀고딕1" panose="02020600000000000000" pitchFamily="18" charset="-127"/>
                <a:cs typeface="Pretendard Light" panose="02000403000000020004" pitchFamily="50" charset="-127"/>
              </a:rPr>
              <a:t>시작</a:t>
            </a:r>
            <a:r>
              <a:rPr lang="en-US" altLang="ko-KR" sz="1600" dirty="0">
                <a:latin typeface="a타이틀고딕1" panose="02020600000000000000" pitchFamily="18" charset="-127"/>
                <a:ea typeface="a타이틀고딕1" panose="02020600000000000000" pitchFamily="18" charset="-127"/>
                <a:cs typeface="Pretendard Light" panose="02000403000000020004" pitchFamily="50" charset="-127"/>
              </a:rPr>
              <a:t>/</a:t>
            </a:r>
            <a:r>
              <a:rPr lang="ko-KR" altLang="en-US" sz="1600" dirty="0">
                <a:latin typeface="a타이틀고딕1" panose="02020600000000000000" pitchFamily="18" charset="-127"/>
                <a:ea typeface="a타이틀고딕1" panose="02020600000000000000" pitchFamily="18" charset="-127"/>
                <a:cs typeface="Pretendard Light" panose="02000403000000020004" pitchFamily="50" charset="-127"/>
              </a:rPr>
              <a:t>중지</a:t>
            </a:r>
            <a:r>
              <a:rPr lang="en-US" altLang="ko-KR" sz="1600" dirty="0">
                <a:latin typeface="a타이틀고딕1" panose="02020600000000000000" pitchFamily="18" charset="-127"/>
                <a:ea typeface="a타이틀고딕1" panose="02020600000000000000" pitchFamily="18" charset="-127"/>
                <a:cs typeface="Pretendard Light" panose="02000403000000020004" pitchFamily="50" charset="-127"/>
              </a:rPr>
              <a:t>)</a:t>
            </a:r>
          </a:p>
          <a:p>
            <a:pPr>
              <a:lnSpc>
                <a:spcPct val="200000"/>
              </a:lnSpc>
            </a:pPr>
            <a:r>
              <a:rPr lang="en-US" altLang="ko-KR" sz="1600" dirty="0">
                <a:latin typeface="a타이틀고딕1" panose="02020600000000000000" pitchFamily="18" charset="-127"/>
                <a:ea typeface="a타이틀고딕1" panose="02020600000000000000" pitchFamily="18" charset="-127"/>
                <a:cs typeface="Pretendard Light" panose="02000403000000020004" pitchFamily="50" charset="-127"/>
              </a:rPr>
              <a:t>4. </a:t>
            </a:r>
            <a:r>
              <a:rPr lang="ko-KR" altLang="en-US" sz="1600" dirty="0">
                <a:latin typeface="a타이틀고딕1" panose="02020600000000000000" pitchFamily="18" charset="-127"/>
                <a:ea typeface="a타이틀고딕1" panose="02020600000000000000" pitchFamily="18" charset="-127"/>
                <a:cs typeface="Pretendard Light" panose="02000403000000020004" pitchFamily="50" charset="-127"/>
              </a:rPr>
              <a:t>블랙박스가 </a:t>
            </a:r>
            <a:r>
              <a:rPr lang="ko-KR" altLang="en-US" sz="1600" dirty="0" smtClean="0">
                <a:latin typeface="a타이틀고딕1" panose="02020600000000000000" pitchFamily="18" charset="-127"/>
                <a:ea typeface="a타이틀고딕1" panose="02020600000000000000" pitchFamily="18" charset="-127"/>
                <a:cs typeface="Pretendard Light" panose="02000403000000020004" pitchFamily="50" charset="-127"/>
              </a:rPr>
              <a:t>실행되는 동안 </a:t>
            </a:r>
            <a:r>
              <a:rPr lang="ko-KR" altLang="en-US" sz="1600" dirty="0">
                <a:latin typeface="a타이틀고딕1" panose="02020600000000000000" pitchFamily="18" charset="-127"/>
                <a:ea typeface="a타이틀고딕1" panose="02020600000000000000" pitchFamily="18" charset="-127"/>
                <a:cs typeface="Pretendard Light" panose="02000403000000020004" pitchFamily="50" charset="-127"/>
              </a:rPr>
              <a:t>영상이 녹화가 되고 중지하면 녹화파일이 저장되어야 한다</a:t>
            </a:r>
            <a:r>
              <a:rPr lang="en-US" altLang="ko-KR" sz="1600" dirty="0">
                <a:latin typeface="a타이틀고딕1" panose="02020600000000000000" pitchFamily="18" charset="-127"/>
                <a:ea typeface="a타이틀고딕1" panose="02020600000000000000" pitchFamily="18" charset="-127"/>
                <a:cs typeface="Pretendard Light" panose="02000403000000020004" pitchFamily="50" charset="-127"/>
              </a:rPr>
              <a:t>.</a:t>
            </a:r>
          </a:p>
          <a:p>
            <a:pPr>
              <a:lnSpc>
                <a:spcPct val="200000"/>
              </a:lnSpc>
            </a:pPr>
            <a:r>
              <a:rPr lang="en-US" altLang="ko-KR" sz="1600" dirty="0">
                <a:latin typeface="a타이틀고딕1" panose="02020600000000000000" pitchFamily="18" charset="-127"/>
                <a:ea typeface="a타이틀고딕1" panose="02020600000000000000" pitchFamily="18" charset="-127"/>
                <a:cs typeface="Pretendard Light" panose="02000403000000020004" pitchFamily="50" charset="-127"/>
              </a:rPr>
              <a:t>5. </a:t>
            </a:r>
            <a:r>
              <a:rPr lang="ko-KR" altLang="en-US" sz="1600" dirty="0">
                <a:latin typeface="a타이틀고딕1" panose="02020600000000000000" pitchFamily="18" charset="-127"/>
                <a:ea typeface="a타이틀고딕1" panose="02020600000000000000" pitchFamily="18" charset="-127"/>
                <a:cs typeface="Pretendard Light" panose="02000403000000020004" pitchFamily="50" charset="-127"/>
              </a:rPr>
              <a:t>사용자는 어플리케이션을 통해 저장된 녹화영상파일을 확인 및 삭제할 수 있어야 한다</a:t>
            </a:r>
            <a:r>
              <a:rPr lang="en-US" altLang="ko-KR" sz="1600" dirty="0">
                <a:latin typeface="a타이틀고딕1" panose="02020600000000000000" pitchFamily="18" charset="-127"/>
                <a:ea typeface="a타이틀고딕1" panose="02020600000000000000" pitchFamily="18" charset="-127"/>
                <a:cs typeface="Pretendard Light" panose="02000403000000020004" pitchFamily="50" charset="-127"/>
              </a:rPr>
              <a:t>.</a:t>
            </a:r>
          </a:p>
          <a:p>
            <a:pPr>
              <a:lnSpc>
                <a:spcPct val="200000"/>
              </a:lnSpc>
            </a:pPr>
            <a:r>
              <a:rPr lang="en-US" altLang="ko-KR" sz="1600" dirty="0">
                <a:latin typeface="a타이틀고딕1" panose="02020600000000000000" pitchFamily="18" charset="-127"/>
                <a:ea typeface="a타이틀고딕1" panose="02020600000000000000" pitchFamily="18" charset="-127"/>
                <a:cs typeface="Pretendard Light" panose="02000403000000020004" pitchFamily="50" charset="-127"/>
              </a:rPr>
              <a:t>6. </a:t>
            </a:r>
            <a:r>
              <a:rPr lang="ko-KR" altLang="en-US" sz="1600" dirty="0">
                <a:latin typeface="a타이틀고딕1" panose="02020600000000000000" pitchFamily="18" charset="-127"/>
                <a:ea typeface="a타이틀고딕1" panose="02020600000000000000" pitchFamily="18" charset="-127"/>
                <a:cs typeface="Pretendard Light" panose="02000403000000020004" pitchFamily="50" charset="-127"/>
              </a:rPr>
              <a:t>사용자는 저장돼있는 녹화파일을 삭제할 수 있어야 한다</a:t>
            </a:r>
            <a:r>
              <a:rPr lang="en-US" altLang="ko-KR" sz="1600" dirty="0">
                <a:latin typeface="a타이틀고딕1" panose="02020600000000000000" pitchFamily="18" charset="-127"/>
                <a:ea typeface="a타이틀고딕1" panose="02020600000000000000" pitchFamily="18" charset="-127"/>
                <a:cs typeface="Pretendard Light" panose="02000403000000020004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75939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44958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78789" y="694035"/>
            <a:ext cx="8922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02</a:t>
            </a:r>
            <a:endParaRPr lang="ko-KR" altLang="en-US" sz="40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422193" y="718978"/>
            <a:ext cx="20505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프로젝트 설계</a:t>
            </a:r>
            <a:endParaRPr lang="en-US" altLang="ko-KR" sz="24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422193" y="1160620"/>
            <a:ext cx="1947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전체 </a:t>
            </a:r>
            <a:r>
              <a:rPr lang="en-US" altLang="ko-KR" dirty="0" smtClean="0">
                <a:solidFill>
                  <a:schemeClr val="bg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USECASE</a:t>
            </a:r>
          </a:p>
        </p:txBody>
      </p:sp>
      <p:pic>
        <p:nvPicPr>
          <p:cNvPr id="1026" name="Picture 2" descr="D:\한영\하이미디어\팀프로젝트\안드로이드 블랙박스 프로젝트\PPT\전체유스케이스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7473" y="1785246"/>
            <a:ext cx="9050338" cy="4080368"/>
          </a:xfrm>
          <a:prstGeom prst="rect">
            <a:avLst/>
          </a:prstGeom>
          <a:noFill/>
          <a:effectLst>
            <a:outerShdw blurRad="381000" dist="1270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7647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44958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0" name="Picture 2" descr="D:\한영\하이미디어\팀프로젝트\안드로이드 블랙박스 프로젝트\PPT\부분유스케이스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7473" y="2304597"/>
            <a:ext cx="9040813" cy="3343275"/>
          </a:xfrm>
          <a:prstGeom prst="rect">
            <a:avLst/>
          </a:prstGeom>
          <a:noFill/>
          <a:effectLst>
            <a:outerShdw blurRad="381000" dist="1270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578789" y="694035"/>
            <a:ext cx="8922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02</a:t>
            </a:r>
            <a:endParaRPr lang="ko-KR" altLang="en-US" sz="40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422193" y="718978"/>
            <a:ext cx="20505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프로젝트 설계</a:t>
            </a:r>
            <a:endParaRPr lang="en-US" altLang="ko-KR" sz="24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422193" y="1160620"/>
            <a:ext cx="1947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부분 </a:t>
            </a:r>
            <a:r>
              <a:rPr lang="en-US" altLang="ko-KR" dirty="0" smtClean="0">
                <a:solidFill>
                  <a:schemeClr val="bg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USECASE</a:t>
            </a:r>
          </a:p>
        </p:txBody>
      </p:sp>
    </p:spTree>
    <p:extLst>
      <p:ext uri="{BB962C8B-B14F-4D97-AF65-F5344CB8AC3E}">
        <p14:creationId xmlns:p14="http://schemas.microsoft.com/office/powerpoint/2010/main" val="1718420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44958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578789" y="694035"/>
            <a:ext cx="8922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02</a:t>
            </a:r>
            <a:endParaRPr lang="ko-KR" altLang="en-US" sz="40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422193" y="718978"/>
            <a:ext cx="20505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프로젝트 설계</a:t>
            </a:r>
            <a:endParaRPr lang="en-US" altLang="ko-KR" sz="24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422193" y="1160620"/>
            <a:ext cx="1947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부분 </a:t>
            </a:r>
            <a:r>
              <a:rPr lang="en-US" altLang="ko-KR" dirty="0" smtClean="0">
                <a:solidFill>
                  <a:schemeClr val="bg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USECASE</a:t>
            </a:r>
          </a:p>
        </p:txBody>
      </p:sp>
      <p:pic>
        <p:nvPicPr>
          <p:cNvPr id="3074" name="Picture 2" descr="D:\한영\하이미디어\팀프로젝트\안드로이드 블랙박스 프로젝트\PPT\부분유스케이스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7065" y="2309133"/>
            <a:ext cx="6992938" cy="3248025"/>
          </a:xfrm>
          <a:prstGeom prst="rect">
            <a:avLst/>
          </a:prstGeom>
          <a:noFill/>
          <a:effectLst>
            <a:outerShdw blurRad="381000" dist="1270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8925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직사각형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dpi="0" rotWithShape="1">
              <a:blip r:embed="rId2">
                <a:alphaModFix amt="2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0" y="4916775"/>
              <a:ext cx="12192000" cy="194122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직사각형 5"/>
          <p:cNvSpPr/>
          <p:nvPr/>
        </p:nvSpPr>
        <p:spPr>
          <a:xfrm>
            <a:off x="599607" y="430967"/>
            <a:ext cx="10992786" cy="599606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44500" sx="102000" sy="102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704465" y="582672"/>
            <a:ext cx="8922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02</a:t>
            </a:r>
            <a:endParaRPr lang="ko-KR" altLang="en-US" sz="3600" dirty="0"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417539" y="592625"/>
            <a:ext cx="17379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mtClean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프로젝트 설계</a:t>
            </a:r>
            <a:endParaRPr lang="en-US" altLang="ko-KR" sz="2000" dirty="0" smtClean="0"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418788" y="899352"/>
            <a:ext cx="15039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USECASE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정의서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496742" y="1901251"/>
            <a:ext cx="3198516" cy="362716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17500" dist="127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4776" y="1581981"/>
            <a:ext cx="582448" cy="603893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5141812" y="2202662"/>
            <a:ext cx="4871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기능</a:t>
            </a:r>
            <a:endParaRPr lang="ko-KR" altLang="en-US" sz="12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536863" y="2202662"/>
            <a:ext cx="4871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특징</a:t>
            </a:r>
            <a:endParaRPr lang="ko-KR" altLang="en-US" sz="12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cxnSp>
        <p:nvCxnSpPr>
          <p:cNvPr id="32" name="직선 연결선 31"/>
          <p:cNvCxnSpPr/>
          <p:nvPr/>
        </p:nvCxnSpPr>
        <p:spPr>
          <a:xfrm>
            <a:off x="4919527" y="2479661"/>
            <a:ext cx="234315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4727813" y="2906133"/>
            <a:ext cx="13260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실시간 영상 송출</a:t>
            </a:r>
            <a:endParaRPr lang="ko-KR" altLang="en-US" sz="12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078334" y="2851063"/>
            <a:ext cx="14031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카메라가 비추는 전체 화면을 실시간 송출</a:t>
            </a:r>
            <a:endParaRPr lang="ko-KR" altLang="en-US" sz="10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727813" y="3549844"/>
            <a:ext cx="13260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영상 녹화</a:t>
            </a:r>
            <a:endParaRPr lang="ko-KR" altLang="en-US" sz="12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170294" y="3464148"/>
            <a:ext cx="1219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카메라를 이용한 실시간 화면 녹화</a:t>
            </a:r>
            <a:endParaRPr lang="ko-KR" altLang="en-US" sz="10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1057698" y="1901251"/>
            <a:ext cx="3198516" cy="362716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17500" dist="127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014" y="1581982"/>
            <a:ext cx="603893" cy="60389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707666" y="2202662"/>
            <a:ext cx="4871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기능</a:t>
            </a:r>
            <a:endParaRPr lang="ko-KR" altLang="en-US" sz="12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102717" y="2202662"/>
            <a:ext cx="4871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특징</a:t>
            </a:r>
            <a:endParaRPr lang="ko-KR" altLang="en-US" sz="12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1485381" y="2479661"/>
            <a:ext cx="234315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627043" y="2881195"/>
            <a:ext cx="648393" cy="2369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로그인</a:t>
            </a:r>
            <a:endParaRPr lang="ko-KR" altLang="en-US" sz="12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863119" y="2792875"/>
            <a:ext cx="949312" cy="378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시스템 접근 권한 부여</a:t>
            </a:r>
            <a:endParaRPr lang="ko-KR" altLang="en-US" sz="10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558962" y="3523285"/>
            <a:ext cx="784555" cy="2369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회원가입</a:t>
            </a:r>
            <a:endParaRPr lang="ko-KR" altLang="en-US" sz="12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576531" y="3430031"/>
            <a:ext cx="15224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시스템 접근 권한을 </a:t>
            </a:r>
            <a:endParaRPr lang="en-US" altLang="ko-KR" sz="1000" dirty="0" smtClean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algn="ctr"/>
            <a:r>
              <a:rPr lang="ko-KR" altLang="en-US" sz="10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부여 받기 위한 인증과정</a:t>
            </a:r>
            <a:endParaRPr lang="ko-KR" altLang="en-US" sz="10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256296" y="4157062"/>
            <a:ext cx="1389887" cy="2491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실시간 영상 조회</a:t>
            </a:r>
            <a:endParaRPr lang="ko-KR" altLang="en-US" sz="12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642832" y="4080596"/>
            <a:ext cx="13898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현재 카메라가 비추는 전체 화면 조회</a:t>
            </a:r>
            <a:endParaRPr lang="ko-KR" altLang="en-US" sz="10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256296" y="4803121"/>
            <a:ext cx="13898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녹화된 영상 조회</a:t>
            </a:r>
            <a:endParaRPr lang="ko-KR" altLang="en-US" sz="12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642832" y="4731161"/>
            <a:ext cx="13898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저장돼있는 녹화파일목록 조회</a:t>
            </a:r>
            <a:endParaRPr lang="ko-KR" altLang="en-US" sz="10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7935786" y="1901251"/>
            <a:ext cx="3198516" cy="362716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17500" dist="127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9313" y="1581980"/>
            <a:ext cx="440396" cy="603893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8260389" y="2923180"/>
            <a:ext cx="1148667" cy="260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회원 정보 저장</a:t>
            </a:r>
            <a:endParaRPr lang="ko-KR" altLang="en-US" sz="12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8585754" y="2202662"/>
            <a:ext cx="4871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기능</a:t>
            </a:r>
            <a:endParaRPr lang="ko-KR" altLang="en-US" sz="12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9980805" y="2202662"/>
            <a:ext cx="4871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특징</a:t>
            </a:r>
            <a:endParaRPr lang="ko-KR" altLang="en-US" sz="12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cxnSp>
        <p:nvCxnSpPr>
          <p:cNvPr id="42" name="직선 연결선 41"/>
          <p:cNvCxnSpPr/>
          <p:nvPr/>
        </p:nvCxnSpPr>
        <p:spPr>
          <a:xfrm>
            <a:off x="8363469" y="2479661"/>
            <a:ext cx="234315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9614778" y="2852183"/>
            <a:ext cx="1219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사용자가 회원등록 시 회원정보 저장</a:t>
            </a:r>
            <a:endParaRPr lang="ko-KR" altLang="en-US" sz="10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7938025" y="3529217"/>
            <a:ext cx="1782604" cy="2369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녹화된 영상 파일 저장</a:t>
            </a:r>
            <a:endParaRPr lang="ko-KR" altLang="en-US" sz="12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9553818" y="3453480"/>
            <a:ext cx="1341120" cy="378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카메라를 통해 녹화된 </a:t>
            </a:r>
            <a:r>
              <a:rPr lang="ko-KR" altLang="en-US" sz="100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영상</a:t>
            </a:r>
            <a:r>
              <a:rPr lang="en-US" altLang="ko-KR" sz="10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</a:t>
            </a:r>
            <a:r>
              <a:rPr lang="ko-KR" altLang="en-US" sz="10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파일 저장</a:t>
            </a:r>
            <a:endParaRPr lang="ko-KR" altLang="en-US" sz="10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3227535" y="1646792"/>
            <a:ext cx="11108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>
                <a:latin typeface="a타이틀고딕1" pitchFamily="18" charset="-127"/>
                <a:ea typeface="a타이틀고딕1" pitchFamily="18" charset="-127"/>
              </a:rPr>
              <a:t>Android Studio</a:t>
            </a:r>
            <a:endParaRPr lang="ko-KR" altLang="en-US" sz="1000" dirty="0">
              <a:latin typeface="a타이틀고딕1" pitchFamily="18" charset="-127"/>
              <a:ea typeface="a타이틀고딕1" pitchFamily="18" charset="-127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6782947" y="1645320"/>
            <a:ext cx="100989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>
                <a:latin typeface="a타이틀고딕1" pitchFamily="18" charset="-127"/>
                <a:ea typeface="a타이틀고딕1" pitchFamily="18" charset="-127"/>
              </a:rPr>
              <a:t>Raspberry Pi</a:t>
            </a:r>
            <a:endParaRPr lang="ko-KR" altLang="en-US" sz="1000" dirty="0">
              <a:latin typeface="a타이틀고딕1" pitchFamily="18" charset="-127"/>
              <a:ea typeface="a타이틀고딕1" pitchFamily="18" charset="-127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10459621" y="1651223"/>
            <a:ext cx="7587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>
                <a:latin typeface="a타이틀고딕1" pitchFamily="18" charset="-127"/>
                <a:ea typeface="a타이틀고딕1" pitchFamily="18" charset="-127"/>
              </a:rPr>
              <a:t>Firebase</a:t>
            </a:r>
            <a:endParaRPr lang="ko-KR" altLang="en-US" sz="1000" dirty="0">
              <a:latin typeface="a타이틀고딕1" pitchFamily="18" charset="-127"/>
              <a:ea typeface="a타이틀고딕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71898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5" name="직사각형 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dpi="0" rotWithShape="1">
              <a:blip r:embed="rId2">
                <a:alphaModFix amt="2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0" y="4916775"/>
              <a:ext cx="12192000" cy="194122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직사각형 6"/>
          <p:cNvSpPr/>
          <p:nvPr/>
        </p:nvSpPr>
        <p:spPr>
          <a:xfrm>
            <a:off x="599607" y="430967"/>
            <a:ext cx="10992786" cy="599606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44500" sx="102000" sy="102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704465" y="582672"/>
            <a:ext cx="8922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02</a:t>
            </a:r>
            <a:endParaRPr lang="ko-KR" altLang="en-US" sz="3600" dirty="0"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417539" y="592625"/>
            <a:ext cx="17379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프로젝트 설계</a:t>
            </a:r>
            <a:endParaRPr lang="en-US" altLang="ko-KR" sz="2000" dirty="0" smtClean="0"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418788" y="899352"/>
            <a:ext cx="8178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화면 구성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6905" y="1099329"/>
            <a:ext cx="2738189" cy="45746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직사각형 2"/>
          <p:cNvSpPr/>
          <p:nvPr/>
        </p:nvSpPr>
        <p:spPr>
          <a:xfrm>
            <a:off x="5029200" y="3272790"/>
            <a:ext cx="869950" cy="869950"/>
          </a:xfrm>
          <a:prstGeom prst="rect">
            <a:avLst/>
          </a:prstGeom>
          <a:solidFill>
            <a:schemeClr val="accent1">
              <a:alpha val="20000"/>
            </a:schemeClr>
          </a:solidFill>
          <a:ln w="317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/>
          <p:cNvCxnSpPr>
            <a:stCxn id="3" idx="1"/>
          </p:cNvCxnSpPr>
          <p:nvPr/>
        </p:nvCxnSpPr>
        <p:spPr>
          <a:xfrm flipH="1" flipV="1">
            <a:off x="3861881" y="3181593"/>
            <a:ext cx="1167319" cy="526172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143334" y="2678191"/>
            <a:ext cx="897450" cy="335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카메라</a:t>
            </a:r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168998" y="3002614"/>
            <a:ext cx="170216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카메라가 현재 촬영 중인 영상을 확인 할 수 있는 </a:t>
            </a:r>
            <a:r>
              <a:rPr lang="en-US" altLang="ko-KR" sz="11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Activity </a:t>
            </a:r>
            <a:r>
              <a:rPr lang="ko-KR" altLang="en-US" sz="11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로 변경</a:t>
            </a:r>
            <a:endParaRPr lang="ko-KR" altLang="en-US" sz="11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6329199" y="3272790"/>
            <a:ext cx="869950" cy="869950"/>
          </a:xfrm>
          <a:prstGeom prst="rect">
            <a:avLst/>
          </a:prstGeom>
          <a:solidFill>
            <a:schemeClr val="accent1">
              <a:alpha val="20000"/>
            </a:schemeClr>
          </a:solidFill>
          <a:ln w="317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연결선 15"/>
          <p:cNvCxnSpPr/>
          <p:nvPr/>
        </p:nvCxnSpPr>
        <p:spPr>
          <a:xfrm flipH="1">
            <a:off x="7199150" y="3181593"/>
            <a:ext cx="1092324" cy="517081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8295794" y="2694979"/>
            <a:ext cx="674268" cy="335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앨범</a:t>
            </a:r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336326" y="3002614"/>
            <a:ext cx="170216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녹화된 영상을 확인 할 수 있는 </a:t>
            </a:r>
            <a:r>
              <a:rPr lang="en-US" altLang="ko-KR" sz="11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Activity</a:t>
            </a:r>
            <a:r>
              <a:rPr lang="ko-KR" altLang="en-US" sz="11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로 변경</a:t>
            </a:r>
            <a:endParaRPr lang="ko-KR" altLang="en-US" sz="11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5038726" y="4425172"/>
            <a:ext cx="869950" cy="869950"/>
          </a:xfrm>
          <a:prstGeom prst="rect">
            <a:avLst/>
          </a:prstGeom>
          <a:solidFill>
            <a:schemeClr val="accent1">
              <a:alpha val="20000"/>
            </a:schemeClr>
          </a:solidFill>
          <a:ln w="317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6367303" y="4425172"/>
            <a:ext cx="869950" cy="869950"/>
          </a:xfrm>
          <a:prstGeom prst="rect">
            <a:avLst/>
          </a:prstGeom>
          <a:solidFill>
            <a:schemeClr val="accent1">
              <a:alpha val="20000"/>
            </a:schemeClr>
          </a:solidFill>
          <a:ln w="317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>
            <a:endCxn id="21" idx="3"/>
          </p:cNvCxnSpPr>
          <p:nvPr/>
        </p:nvCxnSpPr>
        <p:spPr>
          <a:xfrm flipH="1">
            <a:off x="7237253" y="4860147"/>
            <a:ext cx="1099073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8358563" y="4512669"/>
            <a:ext cx="1748881" cy="330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블루투스</a:t>
            </a:r>
            <a:r>
              <a:rPr lang="en-US" altLang="ko-KR" sz="1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</a:t>
            </a:r>
            <a:r>
              <a:rPr lang="ko-KR" altLang="en-US" sz="1400" dirty="0" err="1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개발중</a:t>
            </a:r>
            <a:r>
              <a:rPr lang="en-US" altLang="ko-KR" sz="1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)</a:t>
            </a:r>
            <a:endParaRPr lang="ko-KR" altLang="en-US" sz="1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383951" y="4840432"/>
            <a:ext cx="170216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블루투스 연결을 위한</a:t>
            </a:r>
            <a:endParaRPr lang="en-US" altLang="ko-KR" sz="1100" dirty="0" smtClean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r>
              <a:rPr lang="en-US" altLang="ko-KR" sz="11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Activity </a:t>
            </a:r>
            <a:r>
              <a:rPr lang="ko-KR" altLang="en-US" sz="11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로 변경</a:t>
            </a:r>
            <a:endParaRPr lang="ko-KR" altLang="en-US" sz="11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 flipH="1">
            <a:off x="3939653" y="4860147"/>
            <a:ext cx="1099073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1976763" y="4527615"/>
            <a:ext cx="1363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GPS</a:t>
            </a:r>
            <a:r>
              <a: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</a:t>
            </a:r>
            <a:r>
              <a:rPr lang="ko-KR" altLang="en-US" sz="14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개발중</a:t>
            </a:r>
            <a:r>
              <a:rPr lang="en-US" altLang="ko-KR" sz="1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)</a:t>
            </a:r>
            <a:endParaRPr lang="ko-KR" altLang="en-US" sz="1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967531" y="4859354"/>
            <a:ext cx="205961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사용자의 현재위치를 확인 할 수 있는 </a:t>
            </a:r>
            <a:r>
              <a:rPr lang="en-US" altLang="ko-KR" sz="11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Activity </a:t>
            </a:r>
            <a:r>
              <a:rPr lang="ko-KR" altLang="en-US" sz="11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로 변경</a:t>
            </a:r>
            <a:endParaRPr lang="ko-KR" altLang="en-US" sz="11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371449" y="5825162"/>
            <a:ext cx="14490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smtClean="0">
                <a:latin typeface="G마켓 산스 TTF Medium" pitchFamily="2" charset="-127"/>
                <a:ea typeface="G마켓 산스 TTF Medium" pitchFamily="2" charset="-127"/>
              </a:rPr>
              <a:t>&lt; </a:t>
            </a:r>
            <a:r>
              <a:rPr lang="ko-KR" altLang="en-US" sz="1100" dirty="0" smtClean="0">
                <a:latin typeface="G마켓 산스 TTF Medium" pitchFamily="2" charset="-127"/>
                <a:ea typeface="G마켓 산스 TTF Medium" pitchFamily="2" charset="-127"/>
              </a:rPr>
              <a:t>메인 화면 </a:t>
            </a:r>
            <a:r>
              <a:rPr lang="en-US" altLang="ko-KR" sz="1100" dirty="0" smtClean="0">
                <a:latin typeface="G마켓 산스 TTF Medium" pitchFamily="2" charset="-127"/>
                <a:ea typeface="G마켓 산스 TTF Medium" pitchFamily="2" charset="-127"/>
              </a:rPr>
              <a:t>&gt;</a:t>
            </a:r>
            <a:endParaRPr lang="ko-KR" altLang="en-US" sz="1100" dirty="0">
              <a:latin typeface="G마켓 산스 TTF Medium" pitchFamily="2" charset="-127"/>
              <a:ea typeface="G마켓 산스 TTF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15647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5" name="직사각형 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dpi="0" rotWithShape="1">
              <a:blip r:embed="rId2">
                <a:alphaModFix amt="2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0" y="4916775"/>
              <a:ext cx="12192000" cy="194122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직사각형 6"/>
          <p:cNvSpPr/>
          <p:nvPr/>
        </p:nvSpPr>
        <p:spPr>
          <a:xfrm>
            <a:off x="599607" y="430967"/>
            <a:ext cx="10992786" cy="599606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44500" sx="102000" sy="102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04465" y="582672"/>
            <a:ext cx="8922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02</a:t>
            </a:r>
            <a:endParaRPr lang="ko-KR" altLang="en-US" sz="3600" dirty="0"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417539" y="592625"/>
            <a:ext cx="17379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프로젝트 설계</a:t>
            </a:r>
            <a:endParaRPr lang="en-US" altLang="ko-KR" sz="2000" dirty="0" smtClean="0"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418788" y="899352"/>
            <a:ext cx="8178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화면 구성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pic>
        <p:nvPicPr>
          <p:cNvPr id="1026" name="Picture 2" descr="C:\Users\e33eo\Desktop\영상 리스트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0" t="1461" r="2748" b="2065"/>
          <a:stretch/>
        </p:blipFill>
        <p:spPr bwMode="auto">
          <a:xfrm>
            <a:off x="2353648" y="1523048"/>
            <a:ext cx="2274506" cy="38119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e33eo\Desktop\영상 재생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6" t="2760" r="2607" b="3558"/>
          <a:stretch/>
        </p:blipFill>
        <p:spPr bwMode="auto">
          <a:xfrm rot="16200000">
            <a:off x="7223770" y="1538286"/>
            <a:ext cx="2273989" cy="3781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2728251" y="5583671"/>
            <a:ext cx="1449099" cy="2211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>
                <a:latin typeface="G마켓 산스 TTF Medium" pitchFamily="2" charset="-127"/>
                <a:ea typeface="G마켓 산스 TTF Medium" pitchFamily="2" charset="-127"/>
              </a:rPr>
              <a:t>&lt; </a:t>
            </a:r>
            <a:r>
              <a:rPr lang="ko-KR" altLang="en-US" sz="1100" dirty="0" smtClean="0">
                <a:latin typeface="G마켓 산스 TTF Medium" pitchFamily="2" charset="-127"/>
                <a:ea typeface="G마켓 산스 TTF Medium" pitchFamily="2" charset="-127"/>
              </a:rPr>
              <a:t>녹화리스트 화면 </a:t>
            </a:r>
            <a:r>
              <a:rPr lang="en-US" altLang="ko-KR" sz="1100" dirty="0" smtClean="0">
                <a:latin typeface="G마켓 산스 TTF Medium" pitchFamily="2" charset="-127"/>
                <a:ea typeface="G마켓 산스 TTF Medium" pitchFamily="2" charset="-127"/>
              </a:rPr>
              <a:t>&gt;</a:t>
            </a:r>
            <a:endParaRPr lang="ko-KR" altLang="en-US" sz="1100" dirty="0">
              <a:latin typeface="G마켓 산스 TTF Medium" pitchFamily="2" charset="-127"/>
              <a:ea typeface="G마켓 산스 TTF Medium" pitchFamily="2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299950" y="4822011"/>
            <a:ext cx="21216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>
                <a:latin typeface="G마켓 산스 TTF Medium" pitchFamily="2" charset="-127"/>
                <a:ea typeface="G마켓 산스 TTF Medium" pitchFamily="2" charset="-127"/>
              </a:rPr>
              <a:t>&lt; </a:t>
            </a:r>
            <a:r>
              <a:rPr lang="ko-KR" altLang="en-US" sz="1100" dirty="0" smtClean="0">
                <a:latin typeface="G마켓 산스 TTF Medium" pitchFamily="2" charset="-127"/>
                <a:ea typeface="G마켓 산스 TTF Medium" pitchFamily="2" charset="-127"/>
              </a:rPr>
              <a:t>녹화된 영상 확인하는 화면 </a:t>
            </a:r>
            <a:r>
              <a:rPr lang="en-US" altLang="ko-KR" sz="1100" dirty="0" smtClean="0">
                <a:latin typeface="G마켓 산스 TTF Medium" pitchFamily="2" charset="-127"/>
                <a:ea typeface="G마켓 산스 TTF Medium" pitchFamily="2" charset="-127"/>
              </a:rPr>
              <a:t>&gt;</a:t>
            </a:r>
            <a:endParaRPr lang="ko-KR" altLang="en-US" sz="1100" dirty="0">
              <a:latin typeface="G마켓 산스 TTF Medium" pitchFamily="2" charset="-127"/>
              <a:ea typeface="G마켓 산스 TTF Medium" pitchFamily="2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353648" y="2853689"/>
            <a:ext cx="2274506" cy="209550"/>
          </a:xfrm>
          <a:prstGeom prst="rect">
            <a:avLst/>
          </a:prstGeom>
          <a:solidFill>
            <a:schemeClr val="accent1">
              <a:alpha val="20000"/>
            </a:schemeClr>
          </a:solidFill>
          <a:ln w="317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화살표 연결선 2"/>
          <p:cNvCxnSpPr>
            <a:stCxn id="13" idx="3"/>
          </p:cNvCxnSpPr>
          <p:nvPr/>
        </p:nvCxnSpPr>
        <p:spPr>
          <a:xfrm>
            <a:off x="4628154" y="2958464"/>
            <a:ext cx="1719306" cy="470534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742491" y="3523011"/>
            <a:ext cx="17021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녹화된 영상을 다시 보기할 수 있는 </a:t>
            </a:r>
            <a:r>
              <a:rPr lang="en-US" altLang="ko-KR" sz="10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Activity</a:t>
            </a:r>
            <a:r>
              <a:rPr lang="ko-KR" altLang="en-US" sz="10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로 변경</a:t>
            </a:r>
            <a:endParaRPr lang="ko-KR" altLang="en-US" sz="10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831904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0299700" cy="6858000"/>
          </a:xfrm>
          <a:prstGeom prst="rect">
            <a:avLst/>
          </a:prstGeom>
          <a:blipFill dpi="0" rotWithShape="1">
            <a:blip r:embed="rId2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609600" y="1729891"/>
            <a:ext cx="10972800" cy="2071766"/>
            <a:chOff x="609600" y="1412391"/>
            <a:chExt cx="10972800" cy="2071766"/>
          </a:xfrm>
        </p:grpSpPr>
        <p:sp>
          <p:nvSpPr>
            <p:cNvPr id="8" name="직사각형 7"/>
            <p:cNvSpPr/>
            <p:nvPr/>
          </p:nvSpPr>
          <p:spPr>
            <a:xfrm>
              <a:off x="609600" y="1412391"/>
              <a:ext cx="10972800" cy="20717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317500" dist="1270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" name="직사각형 1"/>
            <p:cNvSpPr/>
            <p:nvPr/>
          </p:nvSpPr>
          <p:spPr>
            <a:xfrm>
              <a:off x="609600" y="1412391"/>
              <a:ext cx="376895" cy="207176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579913" y="2082800"/>
            <a:ext cx="19125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03</a:t>
            </a:r>
            <a:endParaRPr lang="ko-KR" altLang="en-US" sz="7200" dirty="0">
              <a:solidFill>
                <a:schemeClr val="tx1">
                  <a:lumMod val="85000"/>
                  <a:lumOff val="1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111293" y="2361743"/>
            <a:ext cx="360387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프로젝트 구현</a:t>
            </a:r>
            <a:endParaRPr lang="en-US" altLang="ko-KR" sz="4400" dirty="0" smtClean="0">
              <a:solidFill>
                <a:schemeClr val="tx1">
                  <a:lumMod val="85000"/>
                  <a:lumOff val="1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71144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5" name="직사각형 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dpi="0" rotWithShape="1">
              <a:blip r:embed="rId2">
                <a:alphaModFix amt="2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0" y="4916775"/>
              <a:ext cx="12192000" cy="194122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직사각형 6"/>
          <p:cNvSpPr/>
          <p:nvPr/>
        </p:nvSpPr>
        <p:spPr>
          <a:xfrm>
            <a:off x="599607" y="430967"/>
            <a:ext cx="10992786" cy="599606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44500" sx="102000" sy="102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704465" y="582672"/>
            <a:ext cx="8922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03</a:t>
            </a:r>
            <a:endParaRPr lang="ko-KR" altLang="en-US" sz="3600" dirty="0"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417539" y="592625"/>
            <a:ext cx="17379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mtClean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프로젝트 구현</a:t>
            </a:r>
            <a:endParaRPr lang="en-US" altLang="ko-KR" sz="2000" dirty="0" smtClean="0"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418788" y="899352"/>
            <a:ext cx="11128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하드웨어 구성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9836" y="1588039"/>
            <a:ext cx="5572328" cy="4179246"/>
          </a:xfrm>
          <a:prstGeom prst="rect">
            <a:avLst/>
          </a:prstGeom>
          <a:effectLst>
            <a:outerShdw blurRad="444500" sx="102000" sy="102000" algn="tl" rotWithShape="0">
              <a:prstClr val="black">
                <a:alpha val="30000"/>
              </a:prstClr>
            </a:outerShdw>
          </a:effectLst>
        </p:spPr>
      </p:pic>
      <p:sp>
        <p:nvSpPr>
          <p:cNvPr id="11" name="직사각형 10"/>
          <p:cNvSpPr/>
          <p:nvPr/>
        </p:nvSpPr>
        <p:spPr>
          <a:xfrm>
            <a:off x="3803515" y="2957209"/>
            <a:ext cx="2675106" cy="1848255"/>
          </a:xfrm>
          <a:prstGeom prst="rect">
            <a:avLst/>
          </a:prstGeom>
          <a:solidFill>
            <a:schemeClr val="accent1">
              <a:alpha val="20000"/>
            </a:schemeClr>
          </a:solidFill>
          <a:ln w="317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/>
          <p:cNvCxnSpPr>
            <a:endCxn id="13" idx="3"/>
          </p:cNvCxnSpPr>
          <p:nvPr/>
        </p:nvCxnSpPr>
        <p:spPr>
          <a:xfrm flipH="1" flipV="1">
            <a:off x="8667345" y="3643009"/>
            <a:ext cx="832932" cy="432145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8015591" y="3229583"/>
            <a:ext cx="651754" cy="826851"/>
          </a:xfrm>
          <a:prstGeom prst="rect">
            <a:avLst/>
          </a:prstGeom>
          <a:solidFill>
            <a:schemeClr val="accent1">
              <a:alpha val="20000"/>
            </a:schemeClr>
          </a:solidFill>
          <a:ln w="317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/>
          <p:cNvCxnSpPr>
            <a:stCxn id="11" idx="1"/>
          </p:cNvCxnSpPr>
          <p:nvPr/>
        </p:nvCxnSpPr>
        <p:spPr>
          <a:xfrm flipH="1" flipV="1">
            <a:off x="2710229" y="3429000"/>
            <a:ext cx="1093286" cy="452337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012483" y="3056459"/>
            <a:ext cx="2241232" cy="3648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Raspberry Pi 3B</a:t>
            </a:r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783609" y="4153138"/>
            <a:ext cx="2241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Pi Camera</a:t>
            </a:r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82244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5" name="직사각형 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dpi="0" rotWithShape="1">
              <a:blip r:embed="rId2">
                <a:alphaModFix amt="2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0" y="4916775"/>
              <a:ext cx="12192000" cy="194122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직사각형 6"/>
          <p:cNvSpPr/>
          <p:nvPr/>
        </p:nvSpPr>
        <p:spPr>
          <a:xfrm>
            <a:off x="599607" y="430967"/>
            <a:ext cx="10992786" cy="599606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44500" sx="102000" sy="102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704465" y="582672"/>
            <a:ext cx="8922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03</a:t>
            </a:r>
            <a:endParaRPr lang="ko-KR" altLang="en-US" sz="3600" dirty="0"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417539" y="592625"/>
            <a:ext cx="17379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mtClean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프로젝트 구현</a:t>
            </a:r>
            <a:endParaRPr lang="en-US" altLang="ko-KR" sz="2000" dirty="0" smtClean="0"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418788" y="899352"/>
            <a:ext cx="18582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하드웨어 구성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-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블랙박스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2103" y="2001761"/>
            <a:ext cx="3517222" cy="26379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947"/>
          <a:stretch/>
        </p:blipFill>
        <p:spPr>
          <a:xfrm>
            <a:off x="6104375" y="2001761"/>
            <a:ext cx="3937399" cy="26379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extBox 10"/>
          <p:cNvSpPr txBox="1"/>
          <p:nvPr/>
        </p:nvSpPr>
        <p:spPr>
          <a:xfrm>
            <a:off x="7367739" y="4916775"/>
            <a:ext cx="13441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&lt; </a:t>
            </a:r>
            <a:r>
              <a:rPr lang="ko-KR" altLang="en-US" sz="12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제작 과정 </a:t>
            </a:r>
            <a:r>
              <a:rPr lang="en-US" altLang="ko-KR" sz="12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&gt;</a:t>
            </a:r>
            <a:endParaRPr lang="ko-KR" altLang="en-US" sz="12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553405" y="4916775"/>
            <a:ext cx="19679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&lt; </a:t>
            </a:r>
            <a:r>
              <a:rPr lang="ko-KR" altLang="en-US" sz="12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블랙박스 구성 준비물 </a:t>
            </a:r>
            <a:r>
              <a:rPr lang="en-US" altLang="ko-KR" sz="12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&gt;</a:t>
            </a:r>
            <a:endParaRPr lang="ko-KR" altLang="en-US" sz="12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99844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1"/>
          <p:cNvSpPr txBox="1"/>
          <p:nvPr/>
        </p:nvSpPr>
        <p:spPr>
          <a:xfrm>
            <a:off x="821508" y="616235"/>
            <a:ext cx="2332276" cy="1067952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ko-KR" sz="5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타이틀고딕4"/>
                <a:ea typeface="a타이틀고딕4"/>
              </a:rPr>
              <a:t>Index</a:t>
            </a:r>
            <a:endParaRPr lang="ko-KR" altLang="en-US" sz="5400" dirty="0">
              <a:solidFill>
                <a:schemeClr val="tx1">
                  <a:lumMod val="85000"/>
                  <a:lumOff val="15000"/>
                </a:schemeClr>
              </a:solidFill>
              <a:latin typeface="a타이틀고딕4"/>
              <a:ea typeface="a타이틀고딕4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09600" y="2115738"/>
            <a:ext cx="10972800" cy="207176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17500" dist="127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609600" y="4372720"/>
            <a:ext cx="10972800" cy="207176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17500" dist="127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7" name="그룹 26"/>
          <p:cNvGrpSpPr/>
          <p:nvPr/>
        </p:nvGrpSpPr>
        <p:grpSpPr>
          <a:xfrm>
            <a:off x="1741324" y="2775700"/>
            <a:ext cx="751840" cy="751840"/>
            <a:chOff x="1552643" y="2659588"/>
            <a:chExt cx="751840" cy="751840"/>
          </a:xfrm>
        </p:grpSpPr>
        <p:sp>
          <p:nvSpPr>
            <p:cNvPr id="10" name="다이아몬드 9"/>
            <p:cNvSpPr/>
            <p:nvPr/>
          </p:nvSpPr>
          <p:spPr>
            <a:xfrm>
              <a:off x="1552643" y="2659588"/>
              <a:ext cx="751840" cy="751840"/>
            </a:xfrm>
            <a:prstGeom prst="diamond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648368" y="2830290"/>
              <a:ext cx="65314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 smtClean="0">
                  <a:solidFill>
                    <a:schemeClr val="bg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01</a:t>
              </a:r>
              <a:endParaRPr lang="ko-KR" altLang="en-US" sz="24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2630324" y="2535587"/>
            <a:ext cx="22225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프로젝트 개요</a:t>
            </a:r>
            <a:endParaRPr lang="ko-KR" altLang="en-US" sz="20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grpSp>
        <p:nvGrpSpPr>
          <p:cNvPr id="28" name="그룹 27"/>
          <p:cNvGrpSpPr/>
          <p:nvPr/>
        </p:nvGrpSpPr>
        <p:grpSpPr>
          <a:xfrm>
            <a:off x="6557714" y="2775700"/>
            <a:ext cx="751840" cy="751840"/>
            <a:chOff x="6557714" y="2659588"/>
            <a:chExt cx="751840" cy="751840"/>
          </a:xfrm>
        </p:grpSpPr>
        <p:sp>
          <p:nvSpPr>
            <p:cNvPr id="15" name="다이아몬드 14"/>
            <p:cNvSpPr/>
            <p:nvPr/>
          </p:nvSpPr>
          <p:spPr>
            <a:xfrm>
              <a:off x="6557714" y="2659588"/>
              <a:ext cx="751840" cy="751840"/>
            </a:xfrm>
            <a:prstGeom prst="diamond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631011" y="2830290"/>
              <a:ext cx="65314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 smtClean="0">
                  <a:solidFill>
                    <a:schemeClr val="bg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02</a:t>
              </a:r>
              <a:endParaRPr lang="ko-KR" altLang="en-US" sz="24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1741324" y="5032683"/>
            <a:ext cx="751840" cy="751840"/>
            <a:chOff x="1552643" y="4902567"/>
            <a:chExt cx="751840" cy="751840"/>
          </a:xfrm>
        </p:grpSpPr>
        <p:sp>
          <p:nvSpPr>
            <p:cNvPr id="19" name="다이아몬드 18"/>
            <p:cNvSpPr/>
            <p:nvPr/>
          </p:nvSpPr>
          <p:spPr>
            <a:xfrm>
              <a:off x="1552643" y="4902567"/>
              <a:ext cx="751840" cy="751840"/>
            </a:xfrm>
            <a:prstGeom prst="diamond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625940" y="5073269"/>
              <a:ext cx="65314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 smtClean="0">
                  <a:solidFill>
                    <a:schemeClr val="bg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03</a:t>
              </a:r>
              <a:endParaRPr lang="ko-KR" altLang="en-US" sz="24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2630324" y="4863078"/>
            <a:ext cx="22225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프로젝트 구현</a:t>
            </a:r>
            <a:endParaRPr lang="en-US" altLang="ko-KR" sz="2000" dirty="0" smtClean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915392" y="2909700"/>
            <a:ext cx="1937433" cy="978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2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주제 선정 배경</a:t>
            </a:r>
            <a:endParaRPr lang="en-US" altLang="ko-KR" sz="1200" dirty="0" smtClean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2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프로젝트 목표</a:t>
            </a:r>
            <a:endParaRPr lang="en-US" altLang="ko-KR" sz="1200" dirty="0" smtClean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2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개발 환경 및 관리</a:t>
            </a:r>
            <a:endParaRPr lang="en-US" altLang="ko-KR" sz="1200" dirty="0" smtClean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2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프로젝트 수행절차 및 활동</a:t>
            </a:r>
            <a:endParaRPr lang="en-US" altLang="ko-KR" sz="1200" dirty="0" smtClean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6557714" y="5032683"/>
            <a:ext cx="751840" cy="751840"/>
            <a:chOff x="1552643" y="4902567"/>
            <a:chExt cx="751840" cy="751840"/>
          </a:xfrm>
        </p:grpSpPr>
        <p:sp>
          <p:nvSpPr>
            <p:cNvPr id="29" name="다이아몬드 28"/>
            <p:cNvSpPr/>
            <p:nvPr/>
          </p:nvSpPr>
          <p:spPr>
            <a:xfrm>
              <a:off x="1552643" y="4902567"/>
              <a:ext cx="751840" cy="751840"/>
            </a:xfrm>
            <a:prstGeom prst="diamond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625940" y="5073269"/>
              <a:ext cx="65314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 smtClean="0">
                  <a:solidFill>
                    <a:schemeClr val="bg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04</a:t>
              </a:r>
              <a:endParaRPr lang="ko-KR" altLang="en-US" sz="24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7459328" y="4871390"/>
            <a:ext cx="22225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프로젝트 결과</a:t>
            </a:r>
            <a:endParaRPr lang="en-US" altLang="ko-KR" sz="2000" dirty="0" smtClean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7748354" y="5233253"/>
            <a:ext cx="1573096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2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결과 시연 영상</a:t>
            </a:r>
            <a:endParaRPr lang="en-US" altLang="ko-KR" sz="1200" dirty="0" smtClean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2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결과 리뷰</a:t>
            </a:r>
            <a:endParaRPr lang="ko-KR" altLang="en-US" sz="12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7493084" y="2523117"/>
            <a:ext cx="22225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프로젝트 설계</a:t>
            </a:r>
            <a:endParaRPr lang="ko-KR" altLang="en-US" sz="20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7773209" y="2899039"/>
            <a:ext cx="1908620" cy="978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2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요구사항 분석</a:t>
            </a:r>
            <a:endParaRPr lang="en-US" altLang="ko-KR" sz="12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2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USECASE </a:t>
            </a:r>
            <a:r>
              <a:rPr lang="ko-KR" altLang="en-US" sz="12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다이어그램</a:t>
            </a:r>
            <a:endParaRPr lang="en-US" altLang="ko-KR" sz="1200" dirty="0" smtClean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2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USECASE</a:t>
            </a:r>
            <a:r>
              <a:rPr lang="ko-KR" altLang="en-US" sz="12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</a:t>
            </a:r>
            <a:r>
              <a:rPr lang="ko-KR" altLang="en-US" sz="12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정의서</a:t>
            </a:r>
            <a:endParaRPr lang="en-US" altLang="ko-KR" sz="12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2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화면 구성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2905879" y="5233253"/>
            <a:ext cx="1573096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2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하드웨어 구성</a:t>
            </a:r>
            <a:endParaRPr lang="en-US" altLang="ko-KR" sz="1200" dirty="0" smtClean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2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시스템 구현</a:t>
            </a:r>
            <a:endParaRPr lang="ko-KR" altLang="en-US" sz="12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01955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5" name="직사각형 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dpi="0" rotWithShape="1">
              <a:blip r:embed="rId2">
                <a:alphaModFix amt="2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0" y="4916775"/>
              <a:ext cx="12192000" cy="194122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직사각형 6"/>
          <p:cNvSpPr/>
          <p:nvPr/>
        </p:nvSpPr>
        <p:spPr>
          <a:xfrm>
            <a:off x="599607" y="430967"/>
            <a:ext cx="10992786" cy="599606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44500" sx="102000" sy="102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704465" y="582672"/>
            <a:ext cx="8922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03</a:t>
            </a:r>
            <a:endParaRPr lang="ko-KR" altLang="en-US" sz="3600" dirty="0"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417539" y="592625"/>
            <a:ext cx="17379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mtClean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프로젝트 구현</a:t>
            </a:r>
            <a:endParaRPr lang="en-US" altLang="ko-KR" sz="2000" dirty="0" smtClean="0"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418788" y="899352"/>
            <a:ext cx="18582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하드웨어 구성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-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블랙박스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0557" y="2130925"/>
            <a:ext cx="3461534" cy="25961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extBox 10"/>
          <p:cNvSpPr txBox="1"/>
          <p:nvPr/>
        </p:nvSpPr>
        <p:spPr>
          <a:xfrm>
            <a:off x="2927325" y="4942558"/>
            <a:ext cx="1967997" cy="260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&lt; </a:t>
            </a:r>
            <a:r>
              <a:rPr lang="ko-KR" altLang="en-US" sz="12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완성된 블랙박스 모습 </a:t>
            </a:r>
            <a:r>
              <a:rPr lang="en-US" altLang="ko-KR" sz="12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&gt;</a:t>
            </a:r>
            <a:endParaRPr lang="ko-KR" altLang="en-US" sz="12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517777" y="5398175"/>
            <a:ext cx="16264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&lt; </a:t>
            </a:r>
            <a:r>
              <a:rPr lang="ko-KR" altLang="en-US" sz="12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실제 착용 모습 </a:t>
            </a:r>
            <a:r>
              <a:rPr lang="en-US" altLang="ko-KR" sz="12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&gt;</a:t>
            </a:r>
            <a:endParaRPr lang="ko-KR" altLang="en-US" sz="12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1468" y="1311977"/>
            <a:ext cx="2899063" cy="38654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12181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5" name="직사각형 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dpi="0" rotWithShape="1">
              <a:blip r:embed="rId2">
                <a:alphaModFix amt="2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0" y="4916775"/>
              <a:ext cx="12192000" cy="194122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직사각형 6"/>
          <p:cNvSpPr/>
          <p:nvPr/>
        </p:nvSpPr>
        <p:spPr>
          <a:xfrm>
            <a:off x="599607" y="430967"/>
            <a:ext cx="10992786" cy="599606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44500" sx="102000" sy="102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704465" y="582672"/>
            <a:ext cx="8922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03</a:t>
            </a:r>
            <a:endParaRPr lang="ko-KR" altLang="en-US" sz="3600" dirty="0"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417539" y="592625"/>
            <a:ext cx="17379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mtClean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프로젝트 구현</a:t>
            </a:r>
            <a:endParaRPr lang="en-US" altLang="ko-KR" sz="2000" dirty="0" smtClean="0"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418788" y="899352"/>
            <a:ext cx="21868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시스템 구현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– Raspberry Pi</a:t>
            </a:r>
          </a:p>
        </p:txBody>
      </p:sp>
      <p:grpSp>
        <p:nvGrpSpPr>
          <p:cNvPr id="18" name="그룹 17"/>
          <p:cNvGrpSpPr/>
          <p:nvPr/>
        </p:nvGrpSpPr>
        <p:grpSpPr>
          <a:xfrm>
            <a:off x="3391596" y="1606805"/>
            <a:ext cx="5408807" cy="3482292"/>
            <a:chOff x="2931642" y="1850046"/>
            <a:chExt cx="5408807" cy="3482292"/>
          </a:xfrm>
        </p:grpSpPr>
        <p:grpSp>
          <p:nvGrpSpPr>
            <p:cNvPr id="14" name="그룹 13"/>
            <p:cNvGrpSpPr/>
            <p:nvPr/>
          </p:nvGrpSpPr>
          <p:grpSpPr>
            <a:xfrm>
              <a:off x="2931642" y="1850046"/>
              <a:ext cx="5408807" cy="3482292"/>
              <a:chOff x="885838" y="451338"/>
              <a:chExt cx="7781925" cy="5010150"/>
            </a:xfrm>
          </p:grpSpPr>
          <p:pic>
            <p:nvPicPr>
              <p:cNvPr id="16" name="그림 15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85838" y="451338"/>
                <a:ext cx="7781925" cy="5010150"/>
              </a:xfrm>
              <a:prstGeom prst="rect">
                <a:avLst/>
              </a:prstGeom>
              <a:ln>
                <a:noFill/>
              </a:ln>
              <a:effectLst>
                <a:outerShdw blurRad="190500" algn="tl" rotWithShape="0">
                  <a:srgbClr val="000000">
                    <a:alpha val="70000"/>
                  </a:srgbClr>
                </a:outerShdw>
              </a:effectLst>
            </p:spPr>
          </p:pic>
          <p:sp>
            <p:nvSpPr>
              <p:cNvPr id="17" name="직사각형 16"/>
              <p:cNvSpPr/>
              <p:nvPr/>
            </p:nvSpPr>
            <p:spPr>
              <a:xfrm>
                <a:off x="897775" y="982359"/>
                <a:ext cx="7623397" cy="445416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2" t="407" r="2508" b="1"/>
            <a:stretch/>
          </p:blipFill>
          <p:spPr>
            <a:xfrm>
              <a:off x="3001126" y="2616084"/>
              <a:ext cx="5178425" cy="2381250"/>
            </a:xfrm>
            <a:prstGeom prst="rect">
              <a:avLst/>
            </a:prstGeom>
          </p:spPr>
        </p:pic>
      </p:grpSp>
      <p:sp>
        <p:nvSpPr>
          <p:cNvPr id="19" name="TextBox 18"/>
          <p:cNvSpPr txBox="1"/>
          <p:nvPr/>
        </p:nvSpPr>
        <p:spPr>
          <a:xfrm>
            <a:off x="1988245" y="5411541"/>
            <a:ext cx="812191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Raspberry Pi</a:t>
            </a:r>
            <a:r>
              <a:rPr lang="ko-KR" altLang="en-US" sz="1100" dirty="0" smtClean="0">
                <a:latin typeface="G마켓 산스 TTF Medium" pitchFamily="2" charset="-127"/>
                <a:ea typeface="G마켓 산스 TTF Medium" pitchFamily="2" charset="-127"/>
              </a:rPr>
              <a:t> </a:t>
            </a:r>
            <a:r>
              <a:rPr lang="en-US" altLang="ko-KR" sz="1100" dirty="0" smtClean="0">
                <a:latin typeface="G마켓 산스 TTF Medium" pitchFamily="2" charset="-127"/>
                <a:ea typeface="G마켓 산스 TTF Medium" pitchFamily="2" charset="-127"/>
              </a:rPr>
              <a:t>OS</a:t>
            </a:r>
            <a:r>
              <a:rPr lang="ko-KR" altLang="en-US" sz="1100" dirty="0" smtClean="0">
                <a:latin typeface="G마켓 산스 TTF Medium" pitchFamily="2" charset="-127"/>
                <a:ea typeface="G마켓 산스 TTF Medium" pitchFamily="2" charset="-127"/>
              </a:rPr>
              <a:t>에 </a:t>
            </a:r>
            <a:r>
              <a:rPr lang="en-US" altLang="ko-KR" sz="1100" dirty="0" err="1" smtClean="0">
                <a:latin typeface="G마켓 산스 TTF Medium" pitchFamily="2" charset="-127"/>
                <a:ea typeface="G마켓 산스 TTF Medium" pitchFamily="2" charset="-127"/>
              </a:rPr>
              <a:t>pyrebase</a:t>
            </a:r>
            <a:r>
              <a:rPr lang="en-US" altLang="ko-KR" sz="1100" dirty="0" smtClean="0">
                <a:latin typeface="G마켓 산스 TTF Medium" pitchFamily="2" charset="-127"/>
                <a:ea typeface="G마켓 산스 TTF Medium" pitchFamily="2" charset="-127"/>
              </a:rPr>
              <a:t> </a:t>
            </a:r>
            <a:r>
              <a:rPr lang="ko-KR" altLang="en-US" sz="1100" dirty="0" smtClean="0">
                <a:latin typeface="G마켓 산스 TTF Medium" pitchFamily="2" charset="-127"/>
                <a:ea typeface="G마켓 산스 TTF Medium" pitchFamily="2" charset="-127"/>
              </a:rPr>
              <a:t>패키지 설치 후 </a:t>
            </a:r>
            <a:r>
              <a:rPr lang="en-US" altLang="ko-KR" sz="1100" dirty="0" smtClean="0">
                <a:latin typeface="G마켓 산스 TTF Medium" pitchFamily="2" charset="-127"/>
                <a:ea typeface="G마켓 산스 TTF Medium" pitchFamily="2" charset="-127"/>
              </a:rPr>
              <a:t>firebase</a:t>
            </a:r>
            <a:r>
              <a:rPr lang="ko-KR" altLang="en-US" sz="1100" dirty="0" smtClean="0">
                <a:latin typeface="G마켓 산스 TTF Medium" pitchFamily="2" charset="-127"/>
                <a:ea typeface="G마켓 산스 TTF Medium" pitchFamily="2" charset="-127"/>
              </a:rPr>
              <a:t>의 </a:t>
            </a:r>
            <a:r>
              <a:rPr lang="en-US" altLang="ko-KR" sz="1100" dirty="0" smtClean="0">
                <a:latin typeface="G마켓 산스 TTF Medium" pitchFamily="2" charset="-127"/>
                <a:ea typeface="G마켓 산스 TTF Medium" pitchFamily="2" charset="-127"/>
              </a:rPr>
              <a:t>storage </a:t>
            </a:r>
            <a:r>
              <a:rPr lang="ko-KR" altLang="en-US" sz="1100" dirty="0" smtClean="0">
                <a:latin typeface="G마켓 산스 TTF Medium" pitchFamily="2" charset="-127"/>
                <a:ea typeface="G마켓 산스 TTF Medium" pitchFamily="2" charset="-127"/>
              </a:rPr>
              <a:t>와</a:t>
            </a:r>
            <a:r>
              <a:rPr lang="en-US" altLang="ko-KR" sz="1100" dirty="0" smtClean="0">
                <a:latin typeface="G마켓 산스 TTF Medium" pitchFamily="2" charset="-127"/>
                <a:ea typeface="G마켓 산스 TTF Medium" pitchFamily="2" charset="-127"/>
              </a:rPr>
              <a:t> </a:t>
            </a:r>
            <a:r>
              <a:rPr lang="ko-KR" altLang="en-US" sz="1100" dirty="0" smtClean="0">
                <a:latin typeface="G마켓 산스 TTF Medium" pitchFamily="2" charset="-127"/>
                <a:ea typeface="G마켓 산스 TTF Medium" pitchFamily="2" charset="-127"/>
              </a:rPr>
              <a:t>실시간 데이터베이스와 연동하는 </a:t>
            </a:r>
            <a:r>
              <a:rPr lang="en-US" altLang="ko-KR" sz="1100" dirty="0" smtClean="0">
                <a:latin typeface="G마켓 산스 TTF Medium" pitchFamily="2" charset="-127"/>
                <a:ea typeface="G마켓 산스 TTF Medium" pitchFamily="2" charset="-127"/>
              </a:rPr>
              <a:t>Python</a:t>
            </a:r>
            <a:r>
              <a:rPr lang="ko-KR" altLang="en-US" sz="1100" dirty="0" smtClean="0">
                <a:latin typeface="G마켓 산스 TTF Medium" pitchFamily="2" charset="-127"/>
                <a:ea typeface="G마켓 산스 TTF Medium" pitchFamily="2" charset="-127"/>
              </a:rPr>
              <a:t> 코드</a:t>
            </a:r>
            <a:endParaRPr lang="ko-KR" altLang="en-US" sz="1100" dirty="0">
              <a:latin typeface="G마켓 산스 TTF Medium" pitchFamily="2" charset="-127"/>
              <a:ea typeface="G마켓 산스 TTF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14508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5" name="직사각형 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dpi="0" rotWithShape="1">
              <a:blip r:embed="rId2">
                <a:alphaModFix amt="2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0" y="4916775"/>
              <a:ext cx="12192000" cy="194122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직사각형 6"/>
          <p:cNvSpPr/>
          <p:nvPr/>
        </p:nvSpPr>
        <p:spPr>
          <a:xfrm>
            <a:off x="599607" y="430967"/>
            <a:ext cx="10992786" cy="599606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44500" sx="102000" sy="102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704465" y="582672"/>
            <a:ext cx="8922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03</a:t>
            </a:r>
            <a:endParaRPr lang="ko-KR" altLang="en-US" sz="3600" dirty="0"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417539" y="592625"/>
            <a:ext cx="17379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mtClean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프로젝트 구현</a:t>
            </a:r>
            <a:endParaRPr lang="en-US" altLang="ko-KR" sz="2000" dirty="0" smtClean="0"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418788" y="899352"/>
            <a:ext cx="21868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시스템 구현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–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Raspberry Pi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1350864" y="1767371"/>
            <a:ext cx="5764311" cy="3711172"/>
            <a:chOff x="885838" y="451338"/>
            <a:chExt cx="7781925" cy="5010150"/>
          </a:xfrm>
        </p:grpSpPr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85838" y="451338"/>
              <a:ext cx="7781925" cy="5010150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17" name="직사각형 16"/>
            <p:cNvSpPr/>
            <p:nvPr/>
          </p:nvSpPr>
          <p:spPr>
            <a:xfrm>
              <a:off x="897775" y="982359"/>
              <a:ext cx="7623397" cy="445416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28417" b="42909"/>
          <a:stretch/>
        </p:blipFill>
        <p:spPr>
          <a:xfrm>
            <a:off x="1500640" y="2425996"/>
            <a:ext cx="5392517" cy="2817194"/>
          </a:xfrm>
          <a:prstGeom prst="rect">
            <a:avLst/>
          </a:prstGeom>
        </p:spPr>
      </p:pic>
      <p:grpSp>
        <p:nvGrpSpPr>
          <p:cNvPr id="20" name="그룹 19"/>
          <p:cNvGrpSpPr/>
          <p:nvPr/>
        </p:nvGrpSpPr>
        <p:grpSpPr>
          <a:xfrm>
            <a:off x="2337780" y="2552700"/>
            <a:ext cx="5101245" cy="1030085"/>
            <a:chOff x="2061555" y="2552700"/>
            <a:chExt cx="5101245" cy="1030085"/>
          </a:xfrm>
        </p:grpSpPr>
        <p:sp>
          <p:nvSpPr>
            <p:cNvPr id="3" name="직사각형 2"/>
            <p:cNvSpPr/>
            <p:nvPr/>
          </p:nvSpPr>
          <p:spPr>
            <a:xfrm>
              <a:off x="2061555" y="3009207"/>
              <a:ext cx="3281969" cy="573578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5" name="직선 화살표 연결선 14"/>
            <p:cNvCxnSpPr>
              <a:stCxn id="3" idx="3"/>
            </p:cNvCxnSpPr>
            <p:nvPr/>
          </p:nvCxnSpPr>
          <p:spPr>
            <a:xfrm flipV="1">
              <a:off x="5343524" y="2552700"/>
              <a:ext cx="1819276" cy="743296"/>
            </a:xfrm>
            <a:prstGeom prst="straightConnector1">
              <a:avLst/>
            </a:prstGeom>
            <a:ln w="127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7631309" y="2248600"/>
            <a:ext cx="29914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영상이 저장될 때 파일명을 </a:t>
            </a:r>
            <a:endParaRPr lang="en-US" altLang="ko-KR" sz="1200" dirty="0" smtClean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r>
              <a:rPr lang="ko-KR" altLang="en-US" sz="12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현재 날짜와 시간으로 설정해주는 코드</a:t>
            </a:r>
            <a:endParaRPr lang="ko-KR" altLang="en-US" sz="12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2337781" y="3400425"/>
            <a:ext cx="5101244" cy="1047750"/>
            <a:chOff x="2061556" y="2763185"/>
            <a:chExt cx="5101244" cy="1047750"/>
          </a:xfrm>
        </p:grpSpPr>
        <p:sp>
          <p:nvSpPr>
            <p:cNvPr id="22" name="직사각형 21"/>
            <p:cNvSpPr/>
            <p:nvPr/>
          </p:nvSpPr>
          <p:spPr>
            <a:xfrm>
              <a:off x="2061556" y="3009206"/>
              <a:ext cx="3034319" cy="801729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3" name="직선 화살표 연결선 22"/>
            <p:cNvCxnSpPr>
              <a:stCxn id="22" idx="3"/>
            </p:cNvCxnSpPr>
            <p:nvPr/>
          </p:nvCxnSpPr>
          <p:spPr>
            <a:xfrm flipV="1">
              <a:off x="5095875" y="2763185"/>
              <a:ext cx="2066925" cy="646886"/>
            </a:xfrm>
            <a:prstGeom prst="straightConnector1">
              <a:avLst/>
            </a:prstGeom>
            <a:ln w="127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TextBox 27"/>
          <p:cNvSpPr txBox="1"/>
          <p:nvPr/>
        </p:nvSpPr>
        <p:spPr>
          <a:xfrm>
            <a:off x="7631309" y="3178865"/>
            <a:ext cx="29914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카메라 촬영과 관련된 코드</a:t>
            </a:r>
            <a:endParaRPr lang="en-US" altLang="ko-KR" sz="1200" dirty="0" smtClean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r>
              <a:rPr lang="en-US" altLang="ko-KR" sz="12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(</a:t>
            </a:r>
            <a:r>
              <a:rPr lang="ko-KR" altLang="en-US" sz="12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해상도</a:t>
            </a:r>
            <a:r>
              <a:rPr lang="en-US" altLang="ko-KR" sz="12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 </a:t>
            </a:r>
            <a:r>
              <a:rPr lang="ko-KR" altLang="en-US" sz="12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미리 보기</a:t>
            </a:r>
            <a:r>
              <a:rPr lang="en-US" altLang="ko-KR" sz="12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 </a:t>
            </a:r>
            <a:r>
              <a:rPr lang="ko-KR" altLang="en-US" sz="12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파일 저장 위치 등</a:t>
            </a:r>
            <a:r>
              <a:rPr lang="en-US" altLang="ko-KR" sz="12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)</a:t>
            </a:r>
            <a:endParaRPr lang="ko-KR" altLang="en-US" sz="12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grpSp>
        <p:nvGrpSpPr>
          <p:cNvPr id="29" name="그룹 28"/>
          <p:cNvGrpSpPr/>
          <p:nvPr/>
        </p:nvGrpSpPr>
        <p:grpSpPr>
          <a:xfrm>
            <a:off x="2337780" y="4238625"/>
            <a:ext cx="5101245" cy="416719"/>
            <a:chOff x="2061555" y="3360815"/>
            <a:chExt cx="5101245" cy="416719"/>
          </a:xfrm>
        </p:grpSpPr>
        <p:sp>
          <p:nvSpPr>
            <p:cNvPr id="30" name="직사각형 29"/>
            <p:cNvSpPr/>
            <p:nvPr/>
          </p:nvSpPr>
          <p:spPr>
            <a:xfrm>
              <a:off x="2061555" y="3634026"/>
              <a:ext cx="4482119" cy="143508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1" name="직선 화살표 연결선 30"/>
            <p:cNvCxnSpPr>
              <a:stCxn id="30" idx="3"/>
            </p:cNvCxnSpPr>
            <p:nvPr/>
          </p:nvCxnSpPr>
          <p:spPr>
            <a:xfrm flipV="1">
              <a:off x="6543674" y="3360815"/>
              <a:ext cx="619126" cy="344965"/>
            </a:xfrm>
            <a:prstGeom prst="straightConnector1">
              <a:avLst/>
            </a:prstGeom>
            <a:ln w="127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TextBox 37"/>
          <p:cNvSpPr txBox="1"/>
          <p:nvPr/>
        </p:nvSpPr>
        <p:spPr>
          <a:xfrm>
            <a:off x="7631309" y="4109130"/>
            <a:ext cx="33905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h.264</a:t>
            </a:r>
            <a:r>
              <a:rPr lang="ko-KR" altLang="en-US" sz="12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로 저장되는 파일을 </a:t>
            </a:r>
            <a:r>
              <a:rPr lang="en-US" altLang="ko-KR" sz="12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mp4</a:t>
            </a:r>
            <a:r>
              <a:rPr lang="ko-KR" altLang="en-US" sz="12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로 변환하는 코드</a:t>
            </a:r>
            <a:endParaRPr lang="ko-KR" altLang="en-US" sz="12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grpSp>
        <p:nvGrpSpPr>
          <p:cNvPr id="40" name="그룹 39"/>
          <p:cNvGrpSpPr/>
          <p:nvPr/>
        </p:nvGrpSpPr>
        <p:grpSpPr>
          <a:xfrm>
            <a:off x="2337781" y="4719005"/>
            <a:ext cx="5101244" cy="487896"/>
            <a:chOff x="2061556" y="3323039"/>
            <a:chExt cx="5101244" cy="487896"/>
          </a:xfrm>
        </p:grpSpPr>
        <p:sp>
          <p:nvSpPr>
            <p:cNvPr id="41" name="직사각형 40"/>
            <p:cNvSpPr/>
            <p:nvPr/>
          </p:nvSpPr>
          <p:spPr>
            <a:xfrm>
              <a:off x="2061556" y="3323039"/>
              <a:ext cx="2710469" cy="487896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2" name="직선 화살표 연결선 41"/>
            <p:cNvCxnSpPr>
              <a:stCxn id="41" idx="3"/>
            </p:cNvCxnSpPr>
            <p:nvPr/>
          </p:nvCxnSpPr>
          <p:spPr>
            <a:xfrm flipV="1">
              <a:off x="4772025" y="3520809"/>
              <a:ext cx="2390775" cy="46178"/>
            </a:xfrm>
            <a:prstGeom prst="straightConnector1">
              <a:avLst/>
            </a:prstGeom>
            <a:ln w="127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TextBox 48"/>
          <p:cNvSpPr txBox="1"/>
          <p:nvPr/>
        </p:nvSpPr>
        <p:spPr>
          <a:xfrm>
            <a:off x="7631309" y="4824025"/>
            <a:ext cx="3390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Firebase storage</a:t>
            </a:r>
            <a:r>
              <a:rPr lang="ko-KR" altLang="en-US" sz="12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에 업로드할 파일명을</a:t>
            </a:r>
            <a:endParaRPr lang="en-US" altLang="ko-KR" sz="1200" dirty="0" smtClean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r>
              <a:rPr lang="en-US" altLang="ko-KR" sz="1200" dirty="0" err="1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uploadfile</a:t>
            </a:r>
            <a:r>
              <a:rPr lang="en-US" altLang="ko-KR" sz="12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</a:t>
            </a:r>
            <a:r>
              <a:rPr lang="ko-KR" altLang="en-US" sz="12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변수에 저장</a:t>
            </a:r>
            <a:endParaRPr lang="en-US" altLang="ko-KR" sz="1200" dirty="0" smtClean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41909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5" name="직사각형 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dpi="0" rotWithShape="1">
              <a:blip r:embed="rId2">
                <a:alphaModFix amt="2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0" y="4916775"/>
              <a:ext cx="12192000" cy="194122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직사각형 6"/>
          <p:cNvSpPr/>
          <p:nvPr/>
        </p:nvSpPr>
        <p:spPr>
          <a:xfrm>
            <a:off x="599607" y="430967"/>
            <a:ext cx="10992786" cy="599606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44500" sx="102000" sy="102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704465" y="582672"/>
            <a:ext cx="8922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03</a:t>
            </a:r>
            <a:endParaRPr lang="ko-KR" altLang="en-US" sz="3600" dirty="0"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417539" y="592625"/>
            <a:ext cx="17379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프로젝트 구현</a:t>
            </a:r>
            <a:endParaRPr lang="en-US" altLang="ko-KR" sz="2000" dirty="0" smtClean="0"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418788" y="899352"/>
            <a:ext cx="21868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시스템 구현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–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Raspberry Pi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350864" y="1767371"/>
            <a:ext cx="5764311" cy="3711172"/>
            <a:chOff x="885838" y="451338"/>
            <a:chExt cx="7781925" cy="5010150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85838" y="451338"/>
              <a:ext cx="7781925" cy="5010150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20" name="직사각형 19"/>
            <p:cNvSpPr/>
            <p:nvPr/>
          </p:nvSpPr>
          <p:spPr>
            <a:xfrm>
              <a:off x="897775" y="982359"/>
              <a:ext cx="7623397" cy="445416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3237" y="2431072"/>
            <a:ext cx="5363813" cy="2749746"/>
          </a:xfrm>
          <a:prstGeom prst="rect">
            <a:avLst/>
          </a:prstGeom>
        </p:spPr>
      </p:pic>
      <p:grpSp>
        <p:nvGrpSpPr>
          <p:cNvPr id="21" name="그룹 20"/>
          <p:cNvGrpSpPr/>
          <p:nvPr/>
        </p:nvGrpSpPr>
        <p:grpSpPr>
          <a:xfrm>
            <a:off x="2013930" y="2160715"/>
            <a:ext cx="5550652" cy="839660"/>
            <a:chOff x="2061555" y="2719797"/>
            <a:chExt cx="5550652" cy="839660"/>
          </a:xfrm>
        </p:grpSpPr>
        <p:sp>
          <p:nvSpPr>
            <p:cNvPr id="22" name="직사각형 21"/>
            <p:cNvSpPr/>
            <p:nvPr/>
          </p:nvSpPr>
          <p:spPr>
            <a:xfrm>
              <a:off x="2061555" y="2990155"/>
              <a:ext cx="3767745" cy="56930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3" name="직선 화살표 연결선 22"/>
            <p:cNvCxnSpPr>
              <a:stCxn id="22" idx="3"/>
            </p:cNvCxnSpPr>
            <p:nvPr/>
          </p:nvCxnSpPr>
          <p:spPr>
            <a:xfrm flipV="1">
              <a:off x="5829300" y="2719797"/>
              <a:ext cx="1782907" cy="555009"/>
            </a:xfrm>
            <a:prstGeom prst="straightConnector1">
              <a:avLst/>
            </a:prstGeom>
            <a:ln w="127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Box 26"/>
          <p:cNvSpPr txBox="1"/>
          <p:nvPr/>
        </p:nvSpPr>
        <p:spPr>
          <a:xfrm>
            <a:off x="7631309" y="1957654"/>
            <a:ext cx="33747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Firebase Storage</a:t>
            </a:r>
            <a:r>
              <a:rPr lang="ko-KR" altLang="en-US" sz="12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에 영상 파일을 업로드하며</a:t>
            </a:r>
            <a:endParaRPr lang="en-US" altLang="ko-KR" sz="1200" dirty="0" smtClean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r>
              <a:rPr lang="ko-KR" altLang="en-US" sz="12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영상의 </a:t>
            </a:r>
            <a:r>
              <a:rPr lang="en-US" altLang="ko-KR" sz="12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URL</a:t>
            </a:r>
            <a:r>
              <a:rPr lang="ko-KR" altLang="en-US" sz="12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을 생성하는 코드</a:t>
            </a:r>
            <a:endParaRPr lang="en-US" altLang="ko-KR" sz="12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grpSp>
        <p:nvGrpSpPr>
          <p:cNvPr id="29" name="그룹 28"/>
          <p:cNvGrpSpPr/>
          <p:nvPr/>
        </p:nvGrpSpPr>
        <p:grpSpPr>
          <a:xfrm>
            <a:off x="2013930" y="3092751"/>
            <a:ext cx="5550652" cy="1244028"/>
            <a:chOff x="2061555" y="2990154"/>
            <a:chExt cx="5550652" cy="1244028"/>
          </a:xfrm>
        </p:grpSpPr>
        <p:sp>
          <p:nvSpPr>
            <p:cNvPr id="30" name="직사각형 29"/>
            <p:cNvSpPr/>
            <p:nvPr/>
          </p:nvSpPr>
          <p:spPr>
            <a:xfrm>
              <a:off x="2061555" y="2990154"/>
              <a:ext cx="4825020" cy="1244028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1" name="직선 화살표 연결선 30"/>
            <p:cNvCxnSpPr>
              <a:stCxn id="30" idx="3"/>
            </p:cNvCxnSpPr>
            <p:nvPr/>
          </p:nvCxnSpPr>
          <p:spPr>
            <a:xfrm flipV="1">
              <a:off x="6886575" y="3285909"/>
              <a:ext cx="725632" cy="326259"/>
            </a:xfrm>
            <a:prstGeom prst="straightConnector1">
              <a:avLst/>
            </a:prstGeom>
            <a:ln w="127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TextBox 35"/>
          <p:cNvSpPr txBox="1"/>
          <p:nvPr/>
        </p:nvSpPr>
        <p:spPr>
          <a:xfrm>
            <a:off x="7631309" y="3159664"/>
            <a:ext cx="33747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Storage</a:t>
            </a:r>
            <a:r>
              <a:rPr lang="ko-KR" altLang="en-US" sz="12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에 파일이 업로드 됨과 동시에 영상의</a:t>
            </a:r>
            <a:endParaRPr lang="en-US" altLang="ko-KR" sz="1200" dirty="0" smtClean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r>
              <a:rPr lang="en-US" altLang="ko-KR" sz="12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URL</a:t>
            </a:r>
            <a:r>
              <a:rPr lang="ko-KR" altLang="en-US" sz="12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이 실시간 데이터베이스에 저장된다</a:t>
            </a:r>
            <a:r>
              <a:rPr lang="en-US" altLang="ko-KR" sz="12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.</a:t>
            </a:r>
            <a:endParaRPr lang="en-US" altLang="ko-KR" sz="12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2013930" y="4418131"/>
            <a:ext cx="5550652" cy="762687"/>
            <a:chOff x="2061555" y="2990154"/>
            <a:chExt cx="5550652" cy="762687"/>
          </a:xfrm>
        </p:grpSpPr>
        <p:sp>
          <p:nvSpPr>
            <p:cNvPr id="25" name="직사각형 24"/>
            <p:cNvSpPr/>
            <p:nvPr/>
          </p:nvSpPr>
          <p:spPr>
            <a:xfrm>
              <a:off x="2061555" y="2990154"/>
              <a:ext cx="2716012" cy="762687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6" name="직선 화살표 연결선 25"/>
            <p:cNvCxnSpPr>
              <a:stCxn id="25" idx="3"/>
            </p:cNvCxnSpPr>
            <p:nvPr/>
          </p:nvCxnSpPr>
          <p:spPr>
            <a:xfrm flipV="1">
              <a:off x="4777567" y="3255325"/>
              <a:ext cx="2834640" cy="116173"/>
            </a:xfrm>
            <a:prstGeom prst="straightConnector1">
              <a:avLst/>
            </a:prstGeom>
            <a:ln w="127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TextBox 27"/>
          <p:cNvSpPr txBox="1"/>
          <p:nvPr/>
        </p:nvSpPr>
        <p:spPr>
          <a:xfrm>
            <a:off x="7631309" y="4476308"/>
            <a:ext cx="37122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Firebase</a:t>
            </a:r>
            <a:r>
              <a:rPr lang="ko-KR" altLang="en-US" sz="12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에 파일 업로드 완료 후 </a:t>
            </a:r>
            <a:r>
              <a:rPr lang="en-US" altLang="ko-KR" sz="12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Raspberry Pi</a:t>
            </a:r>
          </a:p>
          <a:p>
            <a:r>
              <a:rPr lang="ko-KR" altLang="en-US" sz="12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메모리에 저장돼있는 영상 파일은 삭제한다</a:t>
            </a:r>
            <a:r>
              <a:rPr lang="en-US" altLang="ko-KR" sz="12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74420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5" name="직사각형 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dpi="0" rotWithShape="1">
              <a:blip r:embed="rId2">
                <a:alphaModFix amt="2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0" y="4916775"/>
              <a:ext cx="12192000" cy="194122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" name="직사각형 14"/>
          <p:cNvSpPr/>
          <p:nvPr/>
        </p:nvSpPr>
        <p:spPr>
          <a:xfrm>
            <a:off x="599607" y="430967"/>
            <a:ext cx="10992786" cy="599606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44500" sx="102000" sy="102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4308389" y="430967"/>
            <a:ext cx="7284003" cy="5996066"/>
          </a:xfrm>
          <a:prstGeom prst="rect">
            <a:avLst/>
          </a:prstGeom>
          <a:solidFill>
            <a:srgbClr val="2B2B2B"/>
          </a:solidFill>
          <a:ln>
            <a:noFill/>
          </a:ln>
          <a:effectLst>
            <a:outerShdw blurRad="444500" sx="102000" sy="102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00"/>
          <a:stretch/>
        </p:blipFill>
        <p:spPr>
          <a:xfrm>
            <a:off x="4743730" y="1573428"/>
            <a:ext cx="6588692" cy="3429808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6058664" y="5451585"/>
            <a:ext cx="37834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schemeClr val="bg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로딩 화면을 </a:t>
            </a:r>
            <a:r>
              <a:rPr lang="en-US" altLang="ko-KR" sz="1200" dirty="0" smtClean="0">
                <a:solidFill>
                  <a:schemeClr val="bg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2</a:t>
            </a:r>
            <a:r>
              <a:rPr lang="ko-KR" altLang="en-US" sz="1200" dirty="0" smtClean="0">
                <a:solidFill>
                  <a:schemeClr val="bg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초 동안 보여주고 메인화면으로 넘어간다</a:t>
            </a:r>
            <a:r>
              <a:rPr lang="en-US" altLang="ko-KR" sz="1200" dirty="0" smtClean="0">
                <a:solidFill>
                  <a:schemeClr val="bg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.</a:t>
            </a:r>
            <a:endParaRPr lang="en-US" altLang="ko-KR" sz="1200" dirty="0">
              <a:solidFill>
                <a:schemeClr val="bg1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04465" y="582672"/>
            <a:ext cx="8922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03</a:t>
            </a:r>
            <a:endParaRPr lang="ko-KR" altLang="en-US" sz="3600" dirty="0"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417539" y="592625"/>
            <a:ext cx="17379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프로젝트 구현</a:t>
            </a:r>
            <a:endParaRPr lang="en-US" altLang="ko-KR" sz="2000" dirty="0" smtClean="0"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418788" y="899352"/>
            <a:ext cx="23326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시스템 구현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– Android Studio</a:t>
            </a:r>
          </a:p>
        </p:txBody>
      </p:sp>
      <p:pic>
        <p:nvPicPr>
          <p:cNvPr id="3074" name="Picture 2" descr="C:\Users\e33eo\Desktop\KakaoTalk_20221228_105058767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7" t="3833" r="3309" b="3683"/>
          <a:stretch/>
        </p:blipFill>
        <p:spPr bwMode="auto">
          <a:xfrm>
            <a:off x="1386394" y="1504950"/>
            <a:ext cx="2080706" cy="44327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5089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5" name="직사각형 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dpi="0" rotWithShape="1">
              <a:blip r:embed="rId2">
                <a:alphaModFix amt="2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0" y="4916775"/>
              <a:ext cx="12192000" cy="194122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직사각형 6"/>
          <p:cNvSpPr/>
          <p:nvPr/>
        </p:nvSpPr>
        <p:spPr>
          <a:xfrm>
            <a:off x="599607" y="430967"/>
            <a:ext cx="10992786" cy="599606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44500" sx="102000" sy="102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4308389" y="430967"/>
            <a:ext cx="7284003" cy="5996066"/>
          </a:xfrm>
          <a:prstGeom prst="rect">
            <a:avLst/>
          </a:prstGeom>
          <a:solidFill>
            <a:srgbClr val="2B2B2B"/>
          </a:solidFill>
          <a:ln>
            <a:noFill/>
          </a:ln>
          <a:effectLst>
            <a:outerShdw blurRad="444500" sx="102000" sy="102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04465" y="582672"/>
            <a:ext cx="8922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03</a:t>
            </a:r>
            <a:endParaRPr lang="ko-KR" altLang="en-US" sz="3600" dirty="0"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417539" y="592625"/>
            <a:ext cx="17379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프로젝트 구현</a:t>
            </a:r>
            <a:endParaRPr lang="en-US" altLang="ko-KR" sz="2000" dirty="0" smtClean="0"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418788" y="899352"/>
            <a:ext cx="23326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시스템 구현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– Android Studio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54"/>
          <a:stretch/>
        </p:blipFill>
        <p:spPr>
          <a:xfrm>
            <a:off x="5554195" y="611635"/>
            <a:ext cx="5072481" cy="565120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748" y="1702099"/>
            <a:ext cx="2365902" cy="39527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81797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5" name="직사각형 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dpi="0" rotWithShape="1">
              <a:blip r:embed="rId2">
                <a:alphaModFix amt="2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0" y="4916775"/>
              <a:ext cx="12192000" cy="194122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직사각형 6"/>
          <p:cNvSpPr/>
          <p:nvPr/>
        </p:nvSpPr>
        <p:spPr>
          <a:xfrm>
            <a:off x="599607" y="430967"/>
            <a:ext cx="10992786" cy="599606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44500" sx="102000" sy="102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4308389" y="430967"/>
            <a:ext cx="7284003" cy="5996066"/>
          </a:xfrm>
          <a:prstGeom prst="rect">
            <a:avLst/>
          </a:prstGeom>
          <a:solidFill>
            <a:srgbClr val="2B2B2B"/>
          </a:solidFill>
          <a:ln>
            <a:noFill/>
          </a:ln>
          <a:effectLst>
            <a:outerShdw blurRad="444500" sx="102000" sy="102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04465" y="582672"/>
            <a:ext cx="8922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03</a:t>
            </a:r>
            <a:endParaRPr lang="ko-KR" altLang="en-US" sz="3600" dirty="0"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417539" y="592625"/>
            <a:ext cx="17379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프로젝트 구현</a:t>
            </a:r>
            <a:endParaRPr lang="en-US" altLang="ko-KR" sz="2000" dirty="0" smtClean="0"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418788" y="899352"/>
            <a:ext cx="23326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시스템 구현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– Android Studio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81" t="-1" b="968"/>
          <a:stretch/>
        </p:blipFill>
        <p:spPr>
          <a:xfrm>
            <a:off x="4922211" y="1119864"/>
            <a:ext cx="6189708" cy="4806266"/>
          </a:xfrm>
          <a:prstGeom prst="rect">
            <a:avLst/>
          </a:prstGeom>
        </p:spPr>
      </p:pic>
      <p:pic>
        <p:nvPicPr>
          <p:cNvPr id="4098" name="Picture 2" descr="C:\Users\e33eo\Desktop\KakaoTalk_20221228_105058767_01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" t="3822" r="3583" b="3599"/>
          <a:stretch/>
        </p:blipFill>
        <p:spPr bwMode="auto">
          <a:xfrm>
            <a:off x="1388964" y="1504672"/>
            <a:ext cx="2058070" cy="44112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9644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5" name="직사각형 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dpi="0" rotWithShape="1">
              <a:blip r:embed="rId2">
                <a:alphaModFix amt="2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0" y="4916775"/>
              <a:ext cx="12192000" cy="194122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직사각형 6"/>
          <p:cNvSpPr/>
          <p:nvPr/>
        </p:nvSpPr>
        <p:spPr>
          <a:xfrm>
            <a:off x="599607" y="430967"/>
            <a:ext cx="10992786" cy="599606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44500" sx="102000" sy="102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4308389" y="430967"/>
            <a:ext cx="7284003" cy="5996066"/>
          </a:xfrm>
          <a:prstGeom prst="rect">
            <a:avLst/>
          </a:prstGeom>
          <a:solidFill>
            <a:srgbClr val="2B2B2B"/>
          </a:solidFill>
          <a:ln>
            <a:noFill/>
          </a:ln>
          <a:effectLst>
            <a:outerShdw blurRad="444500" sx="102000" sy="102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04465" y="582672"/>
            <a:ext cx="8922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03</a:t>
            </a:r>
            <a:endParaRPr lang="ko-KR" altLang="en-US" sz="3600" dirty="0"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417539" y="592625"/>
            <a:ext cx="17379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프로젝트 구현</a:t>
            </a:r>
            <a:endParaRPr lang="en-US" altLang="ko-KR" sz="2000" dirty="0" smtClean="0"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418788" y="899352"/>
            <a:ext cx="23326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시스템 구현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– Android Studio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87"/>
          <a:stretch/>
        </p:blipFill>
        <p:spPr>
          <a:xfrm>
            <a:off x="5573902" y="663856"/>
            <a:ext cx="4886325" cy="5625538"/>
          </a:xfrm>
          <a:prstGeom prst="rect">
            <a:avLst/>
          </a:prstGeom>
        </p:spPr>
      </p:pic>
      <p:pic>
        <p:nvPicPr>
          <p:cNvPr id="1026" name="Picture 2" descr="D:\한영\하이미디어\팀프로젝트\안드로이드 블랙박스 프로젝트\PPT\on_off리스트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1" t="705" r="2009" b="1215"/>
          <a:stretch/>
        </p:blipFill>
        <p:spPr bwMode="auto">
          <a:xfrm>
            <a:off x="1317625" y="1704974"/>
            <a:ext cx="2384425" cy="39751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1317624" y="2232025"/>
            <a:ext cx="2384425" cy="448944"/>
          </a:xfrm>
          <a:prstGeom prst="rect">
            <a:avLst/>
          </a:prstGeom>
          <a:solidFill>
            <a:schemeClr val="accent1">
              <a:alpha val="20000"/>
            </a:schemeClr>
          </a:solidFill>
          <a:ln w="317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8941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5" name="직사각형 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dpi="0" rotWithShape="1">
              <a:blip r:embed="rId2">
                <a:alphaModFix amt="2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0" y="4916775"/>
              <a:ext cx="12192000" cy="194122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직사각형 6"/>
          <p:cNvSpPr/>
          <p:nvPr/>
        </p:nvSpPr>
        <p:spPr>
          <a:xfrm>
            <a:off x="599607" y="421442"/>
            <a:ext cx="10992786" cy="599606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44500" sx="102000" sy="102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04465" y="582672"/>
            <a:ext cx="8922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03</a:t>
            </a:r>
            <a:endParaRPr lang="ko-KR" altLang="en-US" sz="3600" dirty="0"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417539" y="592625"/>
            <a:ext cx="17379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프로젝트 구현</a:t>
            </a:r>
            <a:endParaRPr lang="en-US" altLang="ko-KR" sz="2000" dirty="0" smtClean="0"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418788" y="899352"/>
            <a:ext cx="23326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시스템 구현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– Android Studio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4308389" y="430967"/>
            <a:ext cx="7284003" cy="5996066"/>
          </a:xfrm>
          <a:prstGeom prst="rect">
            <a:avLst/>
          </a:prstGeom>
          <a:solidFill>
            <a:srgbClr val="2B2B2B"/>
          </a:solidFill>
          <a:ln>
            <a:noFill/>
          </a:ln>
          <a:effectLst>
            <a:outerShdw blurRad="444500" sx="102000" sy="102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32"/>
          <a:stretch/>
        </p:blipFill>
        <p:spPr>
          <a:xfrm>
            <a:off x="4443053" y="848688"/>
            <a:ext cx="7023058" cy="5423118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996413" y="5429359"/>
            <a:ext cx="42822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ON / OFF </a:t>
            </a:r>
            <a:r>
              <a:rPr lang="ko-KR" altLang="en-US" sz="1200" dirty="0" smtClean="0">
                <a:solidFill>
                  <a:schemeClr val="bg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스위치와 관련된 코드</a:t>
            </a:r>
            <a:r>
              <a:rPr lang="en-US" altLang="ko-KR" sz="1200" dirty="0" smtClean="0">
                <a:solidFill>
                  <a:schemeClr val="bg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.</a:t>
            </a:r>
          </a:p>
          <a:p>
            <a:r>
              <a:rPr lang="ko-KR" altLang="en-US" sz="1200" dirty="0" smtClean="0">
                <a:solidFill>
                  <a:schemeClr val="bg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스위치가 </a:t>
            </a:r>
            <a:r>
              <a:rPr lang="en-US" altLang="ko-KR" sz="1200" dirty="0" smtClean="0">
                <a:solidFill>
                  <a:schemeClr val="bg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On</a:t>
            </a:r>
            <a:r>
              <a:rPr lang="ko-KR" altLang="en-US" sz="1200" dirty="0" smtClean="0">
                <a:solidFill>
                  <a:schemeClr val="bg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되면 </a:t>
            </a:r>
            <a:r>
              <a:rPr lang="en-US" altLang="ko-KR" sz="1200" dirty="0" smtClean="0">
                <a:solidFill>
                  <a:schemeClr val="bg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Off</a:t>
            </a:r>
            <a:r>
              <a:rPr lang="ko-KR" altLang="en-US" sz="1200" dirty="0" smtClean="0">
                <a:solidFill>
                  <a:schemeClr val="bg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로 바뀌기 전까지 </a:t>
            </a:r>
            <a:r>
              <a:rPr lang="en-US" altLang="ko-KR" sz="1200" dirty="0" smtClean="0">
                <a:solidFill>
                  <a:schemeClr val="bg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Raspberry Pi</a:t>
            </a:r>
          </a:p>
          <a:p>
            <a:r>
              <a:rPr lang="ko-KR" altLang="en-US" sz="1200" dirty="0" smtClean="0">
                <a:solidFill>
                  <a:schemeClr val="bg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녹화 기능이 반복 실행되고 </a:t>
            </a:r>
            <a:r>
              <a:rPr lang="en-US" altLang="ko-KR" sz="1200" dirty="0" smtClean="0">
                <a:solidFill>
                  <a:schemeClr val="bg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Off</a:t>
            </a:r>
            <a:r>
              <a:rPr lang="ko-KR" altLang="en-US" sz="1200" dirty="0" smtClean="0">
                <a:solidFill>
                  <a:schemeClr val="bg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되면 녹화가 종료된다</a:t>
            </a:r>
            <a:r>
              <a:rPr lang="en-US" altLang="ko-KR" sz="1200" dirty="0" smtClean="0">
                <a:solidFill>
                  <a:schemeClr val="bg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.</a:t>
            </a:r>
          </a:p>
        </p:txBody>
      </p:sp>
      <p:pic>
        <p:nvPicPr>
          <p:cNvPr id="16" name="Picture 2" descr="D:\한영\하이미디어\팀프로젝트\안드로이드 블랙박스 프로젝트\PPT\on_off리스트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1" t="705" r="2009" b="1215"/>
          <a:stretch/>
        </p:blipFill>
        <p:spPr bwMode="auto">
          <a:xfrm>
            <a:off x="1317625" y="1704974"/>
            <a:ext cx="2384425" cy="39751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직사각형 16"/>
          <p:cNvSpPr/>
          <p:nvPr/>
        </p:nvSpPr>
        <p:spPr>
          <a:xfrm>
            <a:off x="2286527" y="1851025"/>
            <a:ext cx="463024" cy="390525"/>
          </a:xfrm>
          <a:prstGeom prst="rect">
            <a:avLst/>
          </a:prstGeom>
          <a:solidFill>
            <a:schemeClr val="accent1">
              <a:alpha val="20000"/>
            </a:schemeClr>
          </a:solidFill>
          <a:ln w="317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5221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5" name="직사각형 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dpi="0" rotWithShape="1">
              <a:blip r:embed="rId2">
                <a:alphaModFix amt="2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0" y="4916775"/>
              <a:ext cx="12192000" cy="194122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직사각형 6"/>
          <p:cNvSpPr/>
          <p:nvPr/>
        </p:nvSpPr>
        <p:spPr>
          <a:xfrm>
            <a:off x="599607" y="421442"/>
            <a:ext cx="10992786" cy="599606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44500" sx="102000" sy="102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04465" y="582672"/>
            <a:ext cx="8922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03</a:t>
            </a:r>
            <a:endParaRPr lang="ko-KR" altLang="en-US" sz="3600" dirty="0"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417539" y="592625"/>
            <a:ext cx="17379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프로젝트 구현</a:t>
            </a:r>
            <a:endParaRPr lang="en-US" altLang="ko-KR" sz="2000" dirty="0" smtClean="0"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418788" y="899352"/>
            <a:ext cx="23326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시스템 구현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– Android Studio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04465" y="3198167"/>
            <a:ext cx="34499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Medium" pitchFamily="2" charset="-127"/>
                <a:ea typeface="G마켓 산스 TTF Medium" pitchFamily="2" charset="-127"/>
              </a:rPr>
              <a:t>리사이클뷰에 데이터를 보여주기 위해 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G마켓 산스 TTF Medium" pitchFamily="2" charset="-127"/>
              <a:ea typeface="G마켓 산스 TTF Medium" pitchFamily="2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Medium" pitchFamily="2" charset="-127"/>
                <a:ea typeface="G마켓 산스 TTF Medium" pitchFamily="2" charset="-127"/>
              </a:rPr>
              <a:t>어댑터로 데이터베이스에 있는 정보들을 불러온다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Medium" pitchFamily="2" charset="-127"/>
                <a:ea typeface="G마켓 산스 TTF Medium" pitchFamily="2" charset="-127"/>
              </a:rPr>
              <a:t>.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G마켓 산스 TTF Medium" pitchFamily="2" charset="-127"/>
              <a:ea typeface="G마켓 산스 TTF Medium" pitchFamily="2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4308389" y="430967"/>
            <a:ext cx="7284003" cy="5996066"/>
          </a:xfrm>
          <a:prstGeom prst="rect">
            <a:avLst/>
          </a:prstGeom>
          <a:solidFill>
            <a:srgbClr val="2B2B2B"/>
          </a:solidFill>
          <a:ln>
            <a:noFill/>
          </a:ln>
          <a:effectLst>
            <a:outerShdw blurRad="444500" sx="102000" sy="102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49"/>
          <a:stretch/>
        </p:blipFill>
        <p:spPr>
          <a:xfrm>
            <a:off x="4583429" y="861252"/>
            <a:ext cx="6713221" cy="5328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928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0299700" cy="6858000"/>
          </a:xfrm>
          <a:prstGeom prst="rect">
            <a:avLst/>
          </a:prstGeom>
          <a:blipFill dpi="0" rotWithShape="1">
            <a:blip r:embed="rId2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609600" y="1729891"/>
            <a:ext cx="10972800" cy="2071766"/>
            <a:chOff x="609600" y="1412391"/>
            <a:chExt cx="10972800" cy="2071766"/>
          </a:xfrm>
        </p:grpSpPr>
        <p:sp>
          <p:nvSpPr>
            <p:cNvPr id="8" name="직사각형 7"/>
            <p:cNvSpPr/>
            <p:nvPr/>
          </p:nvSpPr>
          <p:spPr>
            <a:xfrm>
              <a:off x="609600" y="1412391"/>
              <a:ext cx="10972800" cy="20717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317500" dist="1270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" name="직사각형 1"/>
            <p:cNvSpPr/>
            <p:nvPr/>
          </p:nvSpPr>
          <p:spPr>
            <a:xfrm>
              <a:off x="609600" y="1412391"/>
              <a:ext cx="376895" cy="207176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579913" y="2082800"/>
            <a:ext cx="19125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01</a:t>
            </a:r>
            <a:endParaRPr lang="ko-KR" altLang="en-US" sz="7200" dirty="0">
              <a:solidFill>
                <a:schemeClr val="tx1">
                  <a:lumMod val="85000"/>
                  <a:lumOff val="1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111293" y="2361743"/>
            <a:ext cx="360387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프로젝트 개요</a:t>
            </a:r>
            <a:endParaRPr lang="en-US" altLang="ko-KR" sz="4400" dirty="0" smtClean="0">
              <a:solidFill>
                <a:schemeClr val="tx1">
                  <a:lumMod val="85000"/>
                  <a:lumOff val="1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47548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5" name="직사각형 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dpi="0" rotWithShape="1">
              <a:blip r:embed="rId2">
                <a:alphaModFix amt="2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0" y="4916775"/>
              <a:ext cx="12192000" cy="194122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직사각형 6"/>
          <p:cNvSpPr/>
          <p:nvPr/>
        </p:nvSpPr>
        <p:spPr>
          <a:xfrm>
            <a:off x="599607" y="421442"/>
            <a:ext cx="10992786" cy="599606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44500" sx="102000" sy="102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04465" y="582672"/>
            <a:ext cx="8922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03</a:t>
            </a:r>
            <a:endParaRPr lang="ko-KR" altLang="en-US" sz="3600" dirty="0"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417539" y="592625"/>
            <a:ext cx="17379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프로젝트 구현</a:t>
            </a:r>
            <a:endParaRPr lang="en-US" altLang="ko-KR" sz="2000" dirty="0" smtClean="0"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418788" y="899352"/>
            <a:ext cx="23326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시스템 구현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– Android Studio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99167" y="2456001"/>
            <a:ext cx="32172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Medium" pitchFamily="2" charset="-127"/>
                <a:ea typeface="G마켓 산스 TTF Medium" pitchFamily="2" charset="-127"/>
              </a:rPr>
              <a:t>리스트에서 영상을 선택하면 녹화된 영상의 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G마켓 산스 TTF Medium" pitchFamily="2" charset="-127"/>
              <a:ea typeface="G마켓 산스 TTF Medium" pitchFamily="2" charset="-127"/>
            </a:endParaRPr>
          </a:p>
          <a:p>
            <a:pPr algn="ctr"/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Medium" pitchFamily="2" charset="-127"/>
                <a:ea typeface="G마켓 산스 TTF Medium" pitchFamily="2" charset="-127"/>
              </a:rPr>
              <a:t>URL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Medium" pitchFamily="2" charset="-127"/>
                <a:ea typeface="G마켓 산스 TTF Medium" pitchFamily="2" charset="-127"/>
              </a:rPr>
              <a:t>을 찾고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Medium" pitchFamily="2" charset="-127"/>
                <a:ea typeface="G마켓 산스 TTF Medium" pitchFamily="2" charset="-127"/>
              </a:rPr>
              <a:t>,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Medium" pitchFamily="2" charset="-127"/>
                <a:ea typeface="G마켓 산스 TTF Medium" pitchFamily="2" charset="-127"/>
              </a:rPr>
              <a:t>해당 영상을 확인할 수 있는 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G마켓 산스 TTF Medium" pitchFamily="2" charset="-127"/>
              <a:ea typeface="G마켓 산스 TTF Medium" pitchFamily="2" charset="-127"/>
            </a:endParaRPr>
          </a:p>
          <a:p>
            <a:pPr algn="ctr"/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Medium" pitchFamily="2" charset="-127"/>
                <a:ea typeface="G마켓 산스 TTF Medium" pitchFamily="2" charset="-127"/>
              </a:rPr>
              <a:t>Activity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Medium" pitchFamily="2" charset="-127"/>
                <a:ea typeface="G마켓 산스 TTF Medium" pitchFamily="2" charset="-127"/>
              </a:rPr>
              <a:t>로 이동한다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Medium" pitchFamily="2" charset="-127"/>
                <a:ea typeface="G마켓 산스 TTF Medium" pitchFamily="2" charset="-127"/>
              </a:rPr>
              <a:t>.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178354" y="4055718"/>
            <a:ext cx="26589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Medium" pitchFamily="2" charset="-127"/>
                <a:ea typeface="G마켓 산스 TTF Medium" pitchFamily="2" charset="-127"/>
              </a:rPr>
              <a:t>리스트에서 녹화 파일을 길게 누르면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G마켓 산스 TTF Medium" pitchFamily="2" charset="-127"/>
              <a:ea typeface="G마켓 산스 TTF Medium" pitchFamily="2" charset="-127"/>
            </a:endParaRPr>
          </a:p>
          <a:p>
            <a:pPr algn="ctr"/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Medium" pitchFamily="2" charset="-127"/>
                <a:ea typeface="G마켓 산스 TTF Medium" pitchFamily="2" charset="-127"/>
              </a:rPr>
              <a:t> 해당하는 파일의 키 값을 찾아 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G마켓 산스 TTF Medium" pitchFamily="2" charset="-127"/>
              <a:ea typeface="G마켓 산스 TTF Medium" pitchFamily="2" charset="-127"/>
            </a:endParaRPr>
          </a:p>
          <a:p>
            <a:pPr algn="ctr"/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Medium" pitchFamily="2" charset="-127"/>
                <a:ea typeface="G마켓 산스 TTF Medium" pitchFamily="2" charset="-127"/>
              </a:rPr>
              <a:t>데이터베이스에서 삭제한다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Medium" pitchFamily="2" charset="-127"/>
                <a:ea typeface="G마켓 산스 TTF Medium" pitchFamily="2" charset="-127"/>
              </a:rPr>
              <a:t>.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4308389" y="430967"/>
            <a:ext cx="7284003" cy="5996066"/>
          </a:xfrm>
          <a:prstGeom prst="rect">
            <a:avLst/>
          </a:prstGeom>
          <a:solidFill>
            <a:srgbClr val="2B2B2B"/>
          </a:solidFill>
          <a:ln>
            <a:noFill/>
          </a:ln>
          <a:effectLst>
            <a:outerShdw blurRad="444500" sx="102000" sy="102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71"/>
          <a:stretch/>
        </p:blipFill>
        <p:spPr>
          <a:xfrm>
            <a:off x="5244577" y="733356"/>
            <a:ext cx="5267325" cy="5626902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5739199" y="2539225"/>
            <a:ext cx="4772704" cy="158510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화살표 연결선 12"/>
          <p:cNvCxnSpPr>
            <a:stCxn id="12" idx="1"/>
            <a:endCxn id="18" idx="3"/>
          </p:cNvCxnSpPr>
          <p:nvPr/>
        </p:nvCxnSpPr>
        <p:spPr>
          <a:xfrm flipH="1" flipV="1">
            <a:off x="4116464" y="2779167"/>
            <a:ext cx="1622735" cy="552608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/>
          <p:cNvSpPr/>
          <p:nvPr/>
        </p:nvSpPr>
        <p:spPr>
          <a:xfrm>
            <a:off x="5739199" y="4219866"/>
            <a:ext cx="4772704" cy="1710328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직선 화살표 연결선 20"/>
          <p:cNvCxnSpPr>
            <a:stCxn id="20" idx="1"/>
          </p:cNvCxnSpPr>
          <p:nvPr/>
        </p:nvCxnSpPr>
        <p:spPr>
          <a:xfrm flipH="1" flipV="1">
            <a:off x="3992639" y="4486275"/>
            <a:ext cx="1746560" cy="588755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1254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5" name="직사각형 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dpi="0" rotWithShape="1">
              <a:blip r:embed="rId2">
                <a:alphaModFix amt="2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0" y="4916775"/>
              <a:ext cx="12192000" cy="194122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직사각형 6"/>
          <p:cNvSpPr/>
          <p:nvPr/>
        </p:nvSpPr>
        <p:spPr>
          <a:xfrm>
            <a:off x="599607" y="421442"/>
            <a:ext cx="10992786" cy="599606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44500" sx="102000" sy="102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4308389" y="430967"/>
            <a:ext cx="7284003" cy="5996066"/>
          </a:xfrm>
          <a:prstGeom prst="rect">
            <a:avLst/>
          </a:prstGeom>
          <a:solidFill>
            <a:srgbClr val="2B2B2B"/>
          </a:solidFill>
          <a:ln>
            <a:noFill/>
          </a:ln>
          <a:effectLst>
            <a:outerShdw blurRad="444500" sx="102000" sy="102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04465" y="582672"/>
            <a:ext cx="8922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03</a:t>
            </a:r>
            <a:endParaRPr lang="ko-KR" altLang="en-US" sz="3600" dirty="0"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417539" y="592625"/>
            <a:ext cx="17379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프로젝트 구현</a:t>
            </a:r>
            <a:endParaRPr lang="en-US" altLang="ko-KR" sz="2000" dirty="0" smtClean="0"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418788" y="899352"/>
            <a:ext cx="23326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시스템 구현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– Android Studio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" t="1681" r="1924" b="2883"/>
          <a:stretch/>
        </p:blipFill>
        <p:spPr>
          <a:xfrm rot="16200000">
            <a:off x="1482451" y="1836028"/>
            <a:ext cx="1916502" cy="31859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05"/>
          <a:stretch/>
        </p:blipFill>
        <p:spPr>
          <a:xfrm>
            <a:off x="4752975" y="660872"/>
            <a:ext cx="6469534" cy="5551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824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0299700" cy="6858000"/>
          </a:xfrm>
          <a:prstGeom prst="rect">
            <a:avLst/>
          </a:prstGeom>
          <a:blipFill dpi="0" rotWithShape="1">
            <a:blip r:embed="rId2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609600" y="1729891"/>
            <a:ext cx="10972800" cy="2071766"/>
            <a:chOff x="609600" y="1412391"/>
            <a:chExt cx="10972800" cy="2071766"/>
          </a:xfrm>
        </p:grpSpPr>
        <p:sp>
          <p:nvSpPr>
            <p:cNvPr id="8" name="직사각형 7"/>
            <p:cNvSpPr/>
            <p:nvPr/>
          </p:nvSpPr>
          <p:spPr>
            <a:xfrm>
              <a:off x="609600" y="1412391"/>
              <a:ext cx="10972800" cy="20717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317500" dist="1270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" name="직사각형 1"/>
            <p:cNvSpPr/>
            <p:nvPr/>
          </p:nvSpPr>
          <p:spPr>
            <a:xfrm>
              <a:off x="609600" y="1412391"/>
              <a:ext cx="376895" cy="207176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579913" y="2082800"/>
            <a:ext cx="19125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04</a:t>
            </a:r>
            <a:endParaRPr lang="ko-KR" altLang="en-US" sz="7200" dirty="0">
              <a:solidFill>
                <a:schemeClr val="tx1">
                  <a:lumMod val="85000"/>
                  <a:lumOff val="1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111293" y="2361743"/>
            <a:ext cx="360387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smtClean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프로젝트 결과</a:t>
            </a:r>
            <a:endParaRPr lang="en-US" altLang="ko-KR" sz="4400" dirty="0" smtClean="0">
              <a:solidFill>
                <a:schemeClr val="tx1">
                  <a:lumMod val="85000"/>
                  <a:lumOff val="1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7591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5" name="직사각형 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dpi="0" rotWithShape="1">
              <a:blip r:embed="rId2">
                <a:alphaModFix amt="2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0" y="4916775"/>
              <a:ext cx="12192000" cy="194122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직사각형 6"/>
          <p:cNvSpPr/>
          <p:nvPr/>
        </p:nvSpPr>
        <p:spPr>
          <a:xfrm>
            <a:off x="599607" y="430967"/>
            <a:ext cx="10992786" cy="599606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44500" sx="102000" sy="102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704465" y="582672"/>
            <a:ext cx="8922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04</a:t>
            </a:r>
            <a:endParaRPr lang="ko-KR" altLang="en-US" sz="3600" dirty="0"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417539" y="592625"/>
            <a:ext cx="17379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프로젝트 결과</a:t>
            </a:r>
            <a:endParaRPr lang="en-US" altLang="ko-KR" sz="2000" dirty="0" smtClean="0"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418788" y="899352"/>
            <a:ext cx="11560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결과 시연 영상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267790" y="4690042"/>
            <a:ext cx="1606878" cy="2953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latin typeface="G마켓 산스 TTF Medium" pitchFamily="2" charset="-127"/>
                <a:ea typeface="G마켓 산스 TTF Medium" pitchFamily="2" charset="-127"/>
              </a:rPr>
              <a:t>실시간 영상 확인</a:t>
            </a:r>
            <a:endParaRPr lang="ko-KR" altLang="en-US" sz="1400" dirty="0">
              <a:latin typeface="G마켓 산스 TTF Medium" pitchFamily="2" charset="-127"/>
              <a:ea typeface="G마켓 산스 TTF Medium" pitchFamily="2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543446" y="4690041"/>
            <a:ext cx="2846683" cy="2953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latin typeface="G마켓 산스 TTF Medium" pitchFamily="2" charset="-127"/>
                <a:ea typeface="G마켓 산스 TTF Medium" pitchFamily="2" charset="-127"/>
              </a:rPr>
              <a:t>영상 녹화 및 녹화된 영상 확인</a:t>
            </a:r>
            <a:endParaRPr lang="ko-KR" altLang="en-US" sz="1400" dirty="0">
              <a:latin typeface="G마켓 산스 TTF Medium" pitchFamily="2" charset="-127"/>
              <a:ea typeface="G마켓 산스 TTF Medium" pitchFamily="2" charset="-127"/>
            </a:endParaRPr>
          </a:p>
        </p:txBody>
      </p:sp>
      <p:pic>
        <p:nvPicPr>
          <p:cNvPr id="5123" name="Picture 3" descr="D:\한영\하이미디어\팀프로젝트\안드로이드 블랙박스 프로젝트\PPT\youtube-logo.png">
            <a:hlinkClick r:id="rId3"/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34" t="32179" r="31037" b="32082"/>
          <a:stretch/>
        </p:blipFill>
        <p:spPr bwMode="auto">
          <a:xfrm>
            <a:off x="2956709" y="2538643"/>
            <a:ext cx="2229040" cy="15711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3" descr="D:\한영\하이미디어\팀프로젝트\안드로이드 블랙박스 프로젝트\PPT\youtube-logo.png">
            <a:hlinkClick r:id="rId5"/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34" t="32179" r="31037" b="32082"/>
          <a:stretch/>
        </p:blipFill>
        <p:spPr bwMode="auto">
          <a:xfrm>
            <a:off x="6852267" y="2538642"/>
            <a:ext cx="2229040" cy="15711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7335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44958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3898900" y="685800"/>
            <a:ext cx="7899400" cy="54864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44500" sx="102000" sy="102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76251" y="1155700"/>
            <a:ext cx="9034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04</a:t>
            </a:r>
            <a:endParaRPr lang="ko-KR" altLang="en-US" sz="40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345993" y="1180643"/>
            <a:ext cx="20505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프로젝트 결</a:t>
            </a:r>
            <a:r>
              <a:rPr lang="ko-KR" altLang="en-US" sz="24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과</a:t>
            </a:r>
            <a:endParaRPr lang="en-US" altLang="ko-KR" sz="2400" dirty="0" smtClean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345993" y="1622285"/>
            <a:ext cx="1140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결과 리뷰</a:t>
            </a:r>
            <a:endParaRPr lang="en-US" altLang="ko-KR" dirty="0" smtClean="0">
              <a:solidFill>
                <a:schemeClr val="bg1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137023" y="1060367"/>
            <a:ext cx="7416801" cy="471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i="1" dirty="0" smtClean="0">
                <a:latin typeface="a타이틀고딕2" pitchFamily="18" charset="-127"/>
                <a:ea typeface="a타이틀고딕2" pitchFamily="18" charset="-127"/>
              </a:rPr>
              <a:t>정한영</a:t>
            </a:r>
            <a:endParaRPr lang="en-US" altLang="ko-KR" dirty="0"/>
          </a:p>
          <a:p>
            <a:pPr>
              <a:lnSpc>
                <a:spcPct val="110000"/>
              </a:lnSpc>
            </a:pPr>
            <a:r>
              <a:rPr lang="ko-KR" altLang="en-US" sz="1400" dirty="0" err="1" smtClean="0">
                <a:latin typeface="G마켓 산스 TTF Light" pitchFamily="2" charset="-127"/>
                <a:ea typeface="G마켓 산스 TTF Light" pitchFamily="2" charset="-127"/>
              </a:rPr>
              <a:t>라즈베리</a:t>
            </a:r>
            <a:r>
              <a:rPr lang="ko-KR" altLang="en-US" sz="1400" dirty="0" smtClean="0">
                <a:latin typeface="G마켓 산스 TTF Light" pitchFamily="2" charset="-127"/>
                <a:ea typeface="G마켓 산스 TTF Light" pitchFamily="2" charset="-127"/>
              </a:rPr>
              <a:t> 파이와 </a:t>
            </a:r>
            <a:r>
              <a:rPr lang="ko-KR" altLang="en-US" sz="1400" dirty="0" err="1" smtClean="0">
                <a:latin typeface="G마켓 산스 TTF Light" pitchFamily="2" charset="-127"/>
                <a:ea typeface="G마켓 산스 TTF Light" pitchFamily="2" charset="-127"/>
              </a:rPr>
              <a:t>안드로이드</a:t>
            </a:r>
            <a:r>
              <a:rPr lang="ko-KR" altLang="en-US" sz="1400" dirty="0" smtClean="0">
                <a:latin typeface="G마켓 산스 TTF Light" pitchFamily="2" charset="-127"/>
                <a:ea typeface="G마켓 산스 TTF Light" pitchFamily="2" charset="-127"/>
              </a:rPr>
              <a:t> 스튜디오를 연동하는 부분에서 많이 헤매었던 것 같고</a:t>
            </a:r>
            <a:endParaRPr lang="en-US" altLang="ko-KR" sz="1400" dirty="0" smtClean="0">
              <a:latin typeface="G마켓 산스 TTF Light" pitchFamily="2" charset="-127"/>
              <a:ea typeface="G마켓 산스 TTF Light" pitchFamily="2" charset="-127"/>
            </a:endParaRPr>
          </a:p>
          <a:p>
            <a:pPr>
              <a:lnSpc>
                <a:spcPct val="110000"/>
              </a:lnSpc>
            </a:pPr>
            <a:r>
              <a:rPr lang="ko-KR" altLang="en-US" sz="1400" dirty="0" smtClean="0">
                <a:latin typeface="G마켓 산스 TTF Light" pitchFamily="2" charset="-127"/>
                <a:ea typeface="G마켓 산스 TTF Light" pitchFamily="2" charset="-127"/>
              </a:rPr>
              <a:t>여러 가지 기능을 구현하고 싶었지만 기본적인 기능 외에는 구현하지 못한 게 아쉬웠습니다</a:t>
            </a:r>
            <a:r>
              <a:rPr lang="en-US" altLang="ko-KR" sz="1400" dirty="0" smtClean="0">
                <a:latin typeface="G마켓 산스 TTF Light" pitchFamily="2" charset="-127"/>
                <a:ea typeface="G마켓 산스 TTF Light" pitchFamily="2" charset="-127"/>
              </a:rPr>
              <a:t>.</a:t>
            </a:r>
            <a:endParaRPr lang="en-US" altLang="ko-KR" sz="1400" dirty="0">
              <a:latin typeface="G마켓 산스 TTF Light" pitchFamily="2" charset="-127"/>
              <a:ea typeface="G마켓 산스 TTF Light" pitchFamily="2" charset="-127"/>
            </a:endParaRPr>
          </a:p>
          <a:p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i="1" dirty="0" smtClean="0">
                <a:latin typeface="a타이틀고딕2" pitchFamily="18" charset="-127"/>
                <a:ea typeface="a타이틀고딕2" pitchFamily="18" charset="-127"/>
              </a:rPr>
              <a:t>이철진</a:t>
            </a:r>
            <a:endParaRPr lang="en-US" altLang="ko-KR" dirty="0" smtClean="0"/>
          </a:p>
          <a:p>
            <a:pPr>
              <a:lnSpc>
                <a:spcPct val="110000"/>
              </a:lnSpc>
            </a:pPr>
            <a:r>
              <a:rPr lang="ko-KR" altLang="en-US" sz="1400" dirty="0" err="1" smtClean="0">
                <a:latin typeface="G마켓 산스 TTF Light" pitchFamily="2" charset="-127"/>
                <a:ea typeface="G마켓 산스 TTF Light" pitchFamily="2" charset="-127"/>
              </a:rPr>
              <a:t>라즈베리</a:t>
            </a:r>
            <a:r>
              <a:rPr lang="ko-KR" altLang="en-US" sz="1400" dirty="0" smtClean="0">
                <a:latin typeface="G마켓 산스 TTF Light" pitchFamily="2" charset="-127"/>
                <a:ea typeface="G마켓 산스 TTF Light" pitchFamily="2" charset="-127"/>
              </a:rPr>
              <a:t> </a:t>
            </a:r>
            <a:r>
              <a:rPr lang="ko-KR" altLang="en-US" sz="1400" dirty="0">
                <a:latin typeface="G마켓 산스 TTF Light" pitchFamily="2" charset="-127"/>
                <a:ea typeface="G마켓 산스 TTF Light" pitchFamily="2" charset="-127"/>
              </a:rPr>
              <a:t>파이의 발열을 제어할 수 있는 부분과 버전호환문제로 어려움이 있었지만</a:t>
            </a:r>
            <a:r>
              <a:rPr lang="en-US" altLang="ko-KR" sz="1400" dirty="0">
                <a:latin typeface="G마켓 산스 TTF Light" pitchFamily="2" charset="-127"/>
                <a:ea typeface="G마켓 산스 TTF Light" pitchFamily="2" charset="-127"/>
              </a:rPr>
              <a:t>, </a:t>
            </a:r>
          </a:p>
          <a:p>
            <a:pPr>
              <a:lnSpc>
                <a:spcPct val="110000"/>
              </a:lnSpc>
            </a:pPr>
            <a:r>
              <a:rPr lang="ko-KR" altLang="en-US" sz="1400" dirty="0">
                <a:latin typeface="G마켓 산스 TTF Light" pitchFamily="2" charset="-127"/>
                <a:ea typeface="G마켓 산스 TTF Light" pitchFamily="2" charset="-127"/>
              </a:rPr>
              <a:t>기본적인 블랙박스의 기능과 휴대용이라는 편의성을 잘 살려서 프로젝트를 잘 마무리했습니다</a:t>
            </a:r>
            <a:r>
              <a:rPr lang="en-US" altLang="ko-KR" sz="1400" dirty="0">
                <a:latin typeface="G마켓 산스 TTF Light" pitchFamily="2" charset="-127"/>
                <a:ea typeface="G마켓 산스 TTF Light" pitchFamily="2" charset="-127"/>
              </a:rPr>
              <a:t>. </a:t>
            </a:r>
          </a:p>
          <a:p>
            <a:pPr>
              <a:lnSpc>
                <a:spcPct val="110000"/>
              </a:lnSpc>
            </a:pPr>
            <a:r>
              <a:rPr lang="ko-KR" altLang="en-US" sz="1400" dirty="0" smtClean="0">
                <a:latin typeface="G마켓 산스 TTF Light" pitchFamily="2" charset="-127"/>
                <a:ea typeface="G마켓 산스 TTF Light" pitchFamily="2" charset="-127"/>
              </a:rPr>
              <a:t>부족한 점이 </a:t>
            </a:r>
            <a:r>
              <a:rPr lang="ko-KR" altLang="en-US" sz="1400" dirty="0">
                <a:latin typeface="G마켓 산스 TTF Light" pitchFamily="2" charset="-127"/>
                <a:ea typeface="G마켓 산스 TTF Light" pitchFamily="2" charset="-127"/>
              </a:rPr>
              <a:t>많았지만 기본에 충실하게 만들었기 때문에 아쉬운 점은 없습니다</a:t>
            </a:r>
            <a:r>
              <a:rPr lang="en-US" altLang="ko-KR" sz="1400" dirty="0">
                <a:latin typeface="G마켓 산스 TTF Light" pitchFamily="2" charset="-127"/>
                <a:ea typeface="G마켓 산스 TTF Light" pitchFamily="2" charset="-127"/>
              </a:rPr>
              <a:t>.</a:t>
            </a:r>
            <a:endParaRPr lang="en-US" altLang="ko-KR" dirty="0">
              <a:latin typeface="G마켓 산스 TTF Light" pitchFamily="2" charset="-127"/>
              <a:ea typeface="G마켓 산스 TTF Light" pitchFamily="2" charset="-127"/>
            </a:endParaRPr>
          </a:p>
          <a:p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i="1" dirty="0" err="1" smtClean="0">
                <a:latin typeface="a타이틀고딕2" pitchFamily="18" charset="-127"/>
                <a:ea typeface="a타이틀고딕2" pitchFamily="18" charset="-127"/>
              </a:rPr>
              <a:t>이중탁</a:t>
            </a:r>
            <a:endParaRPr lang="en-US" altLang="ko-KR" dirty="0" smtClean="0"/>
          </a:p>
          <a:p>
            <a:pPr>
              <a:lnSpc>
                <a:spcPct val="110000"/>
              </a:lnSpc>
            </a:pPr>
            <a:r>
              <a:rPr lang="ko-KR" altLang="en-US" sz="1400" dirty="0" smtClean="0">
                <a:latin typeface="G마켓 산스 TTF Light" pitchFamily="2" charset="-127"/>
                <a:ea typeface="G마켓 산스 TTF Light" pitchFamily="2" charset="-127"/>
              </a:rPr>
              <a:t>다른 </a:t>
            </a:r>
            <a:r>
              <a:rPr lang="ko-KR" altLang="en-US" sz="1400" dirty="0">
                <a:latin typeface="G마켓 산스 TTF Light" pitchFamily="2" charset="-127"/>
                <a:ea typeface="G마켓 산스 TTF Light" pitchFamily="2" charset="-127"/>
              </a:rPr>
              <a:t>팀원이 짠 코드는 이해하는데 시간이 필요했으며 </a:t>
            </a:r>
            <a:r>
              <a:rPr lang="ko-KR" altLang="en-US" sz="1400" dirty="0" smtClean="0">
                <a:latin typeface="G마켓 산스 TTF Light" pitchFamily="2" charset="-127"/>
                <a:ea typeface="G마켓 산스 TTF Light" pitchFamily="2" charset="-127"/>
              </a:rPr>
              <a:t>팀원 </a:t>
            </a:r>
            <a:r>
              <a:rPr lang="ko-KR" altLang="en-US" sz="1400" dirty="0">
                <a:latin typeface="G마켓 산스 TTF Light" pitchFamily="2" charset="-127"/>
                <a:ea typeface="G마켓 산스 TTF Light" pitchFamily="2" charset="-127"/>
              </a:rPr>
              <a:t>간에 소통이 좀 더 필요한 거 같아 아쉬웠고 프로그래밍 언어에 대한 이해도가 프로젝트 하기 전보다는 늘어난 것 </a:t>
            </a:r>
            <a:r>
              <a:rPr lang="ko-KR" altLang="en-US" sz="1400" dirty="0" smtClean="0">
                <a:latin typeface="G마켓 산스 TTF Light" pitchFamily="2" charset="-127"/>
                <a:ea typeface="G마켓 산스 TTF Light" pitchFamily="2" charset="-127"/>
              </a:rPr>
              <a:t>같습니다</a:t>
            </a:r>
            <a:r>
              <a:rPr lang="en-US" altLang="ko-KR" sz="1400" dirty="0" smtClean="0">
                <a:latin typeface="G마켓 산스 TTF Light" pitchFamily="2" charset="-127"/>
                <a:ea typeface="G마켓 산스 TTF Light" pitchFamily="2" charset="-127"/>
              </a:rPr>
              <a:t>.</a:t>
            </a:r>
            <a:endParaRPr lang="en-US" altLang="ko-KR" dirty="0">
              <a:latin typeface="G마켓 산스 TTF Light" pitchFamily="2" charset="-127"/>
              <a:ea typeface="G마켓 산스 TTF Light" pitchFamily="2" charset="-127"/>
            </a:endParaRPr>
          </a:p>
          <a:p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i="1" dirty="0" smtClean="0">
                <a:latin typeface="a타이틀고딕2" pitchFamily="18" charset="-127"/>
                <a:ea typeface="a타이틀고딕2" pitchFamily="18" charset="-127"/>
              </a:rPr>
              <a:t>최재성</a:t>
            </a:r>
            <a:endParaRPr lang="en-US" altLang="ko-KR" dirty="0" smtClean="0"/>
          </a:p>
          <a:p>
            <a:pPr>
              <a:lnSpc>
                <a:spcPct val="110000"/>
              </a:lnSpc>
            </a:pPr>
            <a:r>
              <a:rPr lang="ko-KR" altLang="en-US" sz="1400" dirty="0" smtClean="0">
                <a:latin typeface="G마켓 산스 TTF Light" pitchFamily="2" charset="-127"/>
                <a:ea typeface="G마켓 산스 TTF Light" pitchFamily="2" charset="-127"/>
              </a:rPr>
              <a:t>처음 </a:t>
            </a:r>
            <a:r>
              <a:rPr lang="ko-KR" altLang="en-US" sz="1400" dirty="0">
                <a:latin typeface="G마켓 산스 TTF Light" pitchFamily="2" charset="-127"/>
                <a:ea typeface="G마켓 산스 TTF Light" pitchFamily="2" charset="-127"/>
              </a:rPr>
              <a:t>프로젝트를 시작 </a:t>
            </a:r>
            <a:r>
              <a:rPr lang="ko-KR" altLang="en-US" sz="1400" dirty="0" smtClean="0">
                <a:latin typeface="G마켓 산스 TTF Light" pitchFamily="2" charset="-127"/>
                <a:ea typeface="G마켓 산스 TTF Light" pitchFamily="2" charset="-127"/>
              </a:rPr>
              <a:t>할 때 </a:t>
            </a:r>
            <a:r>
              <a:rPr lang="ko-KR" altLang="en-US" sz="1400" dirty="0">
                <a:latin typeface="G마켓 산스 TTF Light" pitchFamily="2" charset="-127"/>
                <a:ea typeface="G마켓 산스 TTF Light" pitchFamily="2" charset="-127"/>
              </a:rPr>
              <a:t>어떻게 해야 될지 막막했지만 잘 </a:t>
            </a:r>
            <a:r>
              <a:rPr lang="ko-KR" altLang="en-US" sz="1400" dirty="0" smtClean="0">
                <a:latin typeface="G마켓 산스 TTF Light" pitchFamily="2" charset="-127"/>
                <a:ea typeface="G마켓 산스 TTF Light" pitchFamily="2" charset="-127"/>
              </a:rPr>
              <a:t>끝낸 것 같으면서도 완성을 </a:t>
            </a:r>
            <a:r>
              <a:rPr lang="ko-KR" altLang="en-US" sz="1400" dirty="0">
                <a:latin typeface="G마켓 산스 TTF Light" pitchFamily="2" charset="-127"/>
                <a:ea typeface="G마켓 산스 TTF Light" pitchFamily="2" charset="-127"/>
              </a:rPr>
              <a:t>제대로 </a:t>
            </a:r>
            <a:r>
              <a:rPr lang="ko-KR" altLang="en-US" sz="1400" dirty="0" smtClean="0">
                <a:latin typeface="G마켓 산스 TTF Light" pitchFamily="2" charset="-127"/>
                <a:ea typeface="G마켓 산스 TTF Light" pitchFamily="2" charset="-127"/>
              </a:rPr>
              <a:t>못한 게 </a:t>
            </a:r>
            <a:r>
              <a:rPr lang="ko-KR" altLang="en-US" sz="1400" dirty="0">
                <a:latin typeface="G마켓 산스 TTF Light" pitchFamily="2" charset="-127"/>
                <a:ea typeface="G마켓 산스 TTF Light" pitchFamily="2" charset="-127"/>
              </a:rPr>
              <a:t>좀 </a:t>
            </a:r>
            <a:r>
              <a:rPr lang="ko-KR" altLang="en-US" sz="1400" dirty="0" smtClean="0">
                <a:latin typeface="G마켓 산스 TTF Light" pitchFamily="2" charset="-127"/>
                <a:ea typeface="G마켓 산스 TTF Light" pitchFamily="2" charset="-127"/>
              </a:rPr>
              <a:t>아쉬웠습니다</a:t>
            </a:r>
            <a:r>
              <a:rPr lang="en-US" altLang="ko-KR" sz="1400" dirty="0" smtClean="0">
                <a:latin typeface="G마켓 산스 TTF Light" pitchFamily="2" charset="-127"/>
                <a:ea typeface="G마켓 산스 TTF Light" pitchFamily="2" charset="-127"/>
              </a:rPr>
              <a:t>.</a:t>
            </a:r>
            <a:endParaRPr lang="ko-KR" altLang="en-US" sz="1400" dirty="0">
              <a:latin typeface="G마켓 산스 TTF Light" pitchFamily="2" charset="-127"/>
              <a:ea typeface="G마켓 산스 TTF Light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034428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44958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3898900" y="685800"/>
            <a:ext cx="7899400" cy="54864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44500" sx="102000" sy="102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568545" y="1155700"/>
            <a:ext cx="8111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01</a:t>
            </a:r>
            <a:endParaRPr lang="ko-KR" altLang="en-US" sz="40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345993" y="1180643"/>
            <a:ext cx="20505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프로젝트 개요</a:t>
            </a:r>
            <a:endParaRPr lang="en-US" altLang="ko-KR" sz="2400" dirty="0" smtClean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345993" y="1622285"/>
            <a:ext cx="1649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주제 선정 배경</a:t>
            </a:r>
            <a:endParaRPr lang="en-US" altLang="ko-KR" dirty="0" smtClean="0">
              <a:solidFill>
                <a:schemeClr val="bg1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124254" y="2834350"/>
            <a:ext cx="7474093" cy="12903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 smtClean="0">
                <a:latin typeface="a타이틀고딕1" panose="02020600000000000000" pitchFamily="18" charset="-127"/>
                <a:ea typeface="a타이틀고딕1" panose="02020600000000000000" pitchFamily="18" charset="-127"/>
                <a:cs typeface="Pretendard" panose="02000503000000020004" pitchFamily="50" charset="-127"/>
              </a:rPr>
              <a:t>노약자나 장애인의 경우 보행 간에 생기는 사고에 대하여 </a:t>
            </a:r>
            <a:endParaRPr lang="en-US" altLang="ko-KR" dirty="0" smtClean="0">
              <a:latin typeface="a타이틀고딕1" panose="02020600000000000000" pitchFamily="18" charset="-127"/>
              <a:ea typeface="a타이틀고딕1" panose="02020600000000000000" pitchFamily="18" charset="-127"/>
              <a:cs typeface="Pretendard" panose="0200050300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 smtClean="0">
                <a:latin typeface="a타이틀고딕1" panose="02020600000000000000" pitchFamily="18" charset="-127"/>
                <a:ea typeface="a타이틀고딕1" panose="02020600000000000000" pitchFamily="18" charset="-127"/>
                <a:cs typeface="Pretendard" panose="02000503000000020004" pitchFamily="50" charset="-127"/>
              </a:rPr>
              <a:t>사실여부를 파악하는데 어려움이 있다</a:t>
            </a:r>
            <a:r>
              <a:rPr lang="en-US" altLang="ko-KR" dirty="0" smtClean="0">
                <a:latin typeface="a타이틀고딕1" panose="02020600000000000000" pitchFamily="18" charset="-127"/>
                <a:ea typeface="a타이틀고딕1" panose="02020600000000000000" pitchFamily="18" charset="-127"/>
                <a:cs typeface="Pretendard" panose="02000503000000020004" pitchFamily="50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dirty="0" smtClean="0">
                <a:latin typeface="a타이틀고딕1" panose="02020600000000000000" pitchFamily="18" charset="-127"/>
                <a:ea typeface="a타이틀고딕1" panose="02020600000000000000" pitchFamily="18" charset="-127"/>
                <a:cs typeface="Pretendard" panose="02000503000000020004" pitchFamily="50" charset="-127"/>
              </a:rPr>
              <a:t>이러한 상황에 대비하여 </a:t>
            </a:r>
            <a:r>
              <a:rPr lang="ko-KR" altLang="en-US" dirty="0">
                <a:latin typeface="a타이틀고딕1" panose="02020600000000000000" pitchFamily="18" charset="-127"/>
                <a:ea typeface="a타이틀고딕1" panose="02020600000000000000" pitchFamily="18" charset="-127"/>
                <a:cs typeface="Pretendard" panose="02000503000000020004" pitchFamily="50" charset="-127"/>
              </a:rPr>
              <a:t>갈등 상황 시 사용자 </a:t>
            </a:r>
            <a:r>
              <a:rPr lang="ko-KR" altLang="en-US" dirty="0" smtClean="0">
                <a:latin typeface="a타이틀고딕1" panose="02020600000000000000" pitchFamily="18" charset="-127"/>
                <a:ea typeface="a타이틀고딕1" panose="02020600000000000000" pitchFamily="18" charset="-127"/>
                <a:cs typeface="Pretendard" panose="02000503000000020004" pitchFamily="50" charset="-127"/>
              </a:rPr>
              <a:t>시점의 </a:t>
            </a:r>
            <a:r>
              <a:rPr lang="ko-KR" altLang="en-US" dirty="0">
                <a:latin typeface="a타이틀고딕1" panose="02020600000000000000" pitchFamily="18" charset="-127"/>
                <a:ea typeface="a타이틀고딕1" panose="02020600000000000000" pitchFamily="18" charset="-127"/>
                <a:cs typeface="Pretendard" panose="02000503000000020004" pitchFamily="50" charset="-127"/>
              </a:rPr>
              <a:t>영상 자료가 </a:t>
            </a:r>
            <a:r>
              <a:rPr lang="ko-KR" altLang="en-US" dirty="0" smtClean="0">
                <a:latin typeface="a타이틀고딕1" panose="02020600000000000000" pitchFamily="18" charset="-127"/>
                <a:ea typeface="a타이틀고딕1" panose="02020600000000000000" pitchFamily="18" charset="-127"/>
                <a:cs typeface="Pretendard" panose="02000503000000020004" pitchFamily="50" charset="-127"/>
              </a:rPr>
              <a:t>필요하다</a:t>
            </a:r>
            <a:r>
              <a:rPr lang="en-US" altLang="ko-KR" dirty="0" smtClean="0">
                <a:latin typeface="a타이틀고딕1" panose="02020600000000000000" pitchFamily="18" charset="-127"/>
                <a:ea typeface="a타이틀고딕1" panose="02020600000000000000" pitchFamily="18" charset="-127"/>
                <a:cs typeface="Pretendard" panose="02000503000000020004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072847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44958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3898900" y="685800"/>
            <a:ext cx="7899400" cy="54864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44500" sx="102000" sy="102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568545" y="1155700"/>
            <a:ext cx="8111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01</a:t>
            </a:r>
            <a:endParaRPr lang="ko-KR" altLang="en-US" sz="40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345993" y="1180643"/>
            <a:ext cx="20505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프로젝트 개요</a:t>
            </a:r>
            <a:endParaRPr lang="en-US" altLang="ko-KR" sz="2400" dirty="0" smtClean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345993" y="1622285"/>
            <a:ext cx="1585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프로젝트 목표</a:t>
            </a:r>
            <a:endParaRPr lang="en-US" altLang="ko-KR" dirty="0" smtClean="0">
              <a:solidFill>
                <a:schemeClr val="bg1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111554" y="3179637"/>
            <a:ext cx="7474093" cy="4987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 smtClean="0">
                <a:latin typeface="a타이틀고딕1" panose="02020600000000000000" pitchFamily="18" charset="-127"/>
                <a:ea typeface="a타이틀고딕1" panose="02020600000000000000" pitchFamily="18" charset="-127"/>
                <a:cs typeface="Pretendard" panose="02000503000000020004" pitchFamily="50" charset="-127"/>
              </a:rPr>
              <a:t>노약자와 장애인을 </a:t>
            </a:r>
            <a:r>
              <a:rPr lang="ko-KR" altLang="en-US" sz="2000" dirty="0">
                <a:latin typeface="a타이틀고딕1" panose="02020600000000000000" pitchFamily="18" charset="-127"/>
                <a:ea typeface="a타이틀고딕1" panose="02020600000000000000" pitchFamily="18" charset="-127"/>
                <a:cs typeface="Pretendard" panose="02000503000000020004" pitchFamily="50" charset="-127"/>
              </a:rPr>
              <a:t>위한 휴대용 블랙박스 및 어플리케이션 </a:t>
            </a:r>
            <a:r>
              <a:rPr lang="ko-KR" altLang="en-US" sz="2000" dirty="0" smtClean="0">
                <a:latin typeface="a타이틀고딕1" panose="02020600000000000000" pitchFamily="18" charset="-127"/>
                <a:ea typeface="a타이틀고딕1" panose="02020600000000000000" pitchFamily="18" charset="-127"/>
                <a:cs typeface="Pretendard" panose="02000503000000020004" pitchFamily="50" charset="-127"/>
              </a:rPr>
              <a:t>제작</a:t>
            </a:r>
            <a:endParaRPr lang="en-US" altLang="ko-KR" sz="2000" dirty="0">
              <a:latin typeface="a타이틀고딕1" panose="02020600000000000000" pitchFamily="18" charset="-127"/>
              <a:ea typeface="a타이틀고딕1" panose="02020600000000000000" pitchFamily="18" charset="-127"/>
              <a:cs typeface="Pretendard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9005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0" y="4916775"/>
            <a:ext cx="12192000" cy="194122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599607" y="430967"/>
            <a:ext cx="10992786" cy="599606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44500" sx="102000" sy="102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662900" y="526117"/>
            <a:ext cx="8922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01</a:t>
            </a:r>
            <a:endParaRPr lang="ko-KR" altLang="en-US" sz="3600" dirty="0"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334409" y="559643"/>
            <a:ext cx="17379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mtClean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프로젝트 개요</a:t>
            </a:r>
            <a:endParaRPr lang="en-US" altLang="ko-KR" sz="2000" dirty="0" smtClean="0"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342722" y="842709"/>
            <a:ext cx="7697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mtClean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개발 환경</a:t>
            </a:r>
            <a:endParaRPr lang="en-US" altLang="ko-KR" sz="1100" dirty="0" smtClean="0">
              <a:solidFill>
                <a:schemeClr val="tx1">
                  <a:lumMod val="75000"/>
                  <a:lumOff val="25000"/>
                </a:schemeClr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2485" y="2099191"/>
            <a:ext cx="1649199" cy="164919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1291" y="2099191"/>
            <a:ext cx="1590633" cy="1649199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1531" y="2099191"/>
            <a:ext cx="1199936" cy="1645412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1074" y="2099191"/>
            <a:ext cx="1645412" cy="1645412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2042540" y="4778275"/>
            <a:ext cx="17890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어플리케이션 개발</a:t>
            </a:r>
            <a:endParaRPr lang="ko-KR" altLang="en-US" sz="12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4484523" y="4778275"/>
            <a:ext cx="13441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카메라 촬영</a:t>
            </a:r>
            <a:endParaRPr lang="ko-KR" altLang="en-US" sz="12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479415" y="4778275"/>
            <a:ext cx="13441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데이터베이스</a:t>
            </a:r>
            <a:endParaRPr lang="ko-KR" altLang="en-US" sz="12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8501696" y="4778275"/>
            <a:ext cx="13441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소스코드 관리</a:t>
            </a:r>
            <a:endParaRPr lang="ko-KR" altLang="en-US" sz="12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042540" y="4206642"/>
            <a:ext cx="17890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atin typeface="G마켓 산스 TTF Medium" pitchFamily="2" charset="-127"/>
                <a:ea typeface="G마켓 산스 TTF Medium" pitchFamily="2" charset="-127"/>
              </a:rPr>
              <a:t>Android Studio</a:t>
            </a:r>
            <a:endParaRPr lang="ko-KR" altLang="en-US" sz="1400" dirty="0">
              <a:latin typeface="G마켓 산스 TTF Medium" pitchFamily="2" charset="-127"/>
              <a:ea typeface="G마켓 산스 TTF Medium" pitchFamily="2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262063" y="4216300"/>
            <a:ext cx="17890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atin typeface="G마켓 산스 TTF Medium" pitchFamily="2" charset="-127"/>
                <a:ea typeface="G마켓 산스 TTF Medium" pitchFamily="2" charset="-127"/>
              </a:rPr>
              <a:t>Raspberry Pi</a:t>
            </a:r>
            <a:endParaRPr lang="ko-KR" altLang="en-US" sz="1400" dirty="0">
              <a:latin typeface="G마켓 산스 TTF Medium" pitchFamily="2" charset="-127"/>
              <a:ea typeface="G마켓 산스 TTF Medium" pitchFamily="2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256955" y="4216300"/>
            <a:ext cx="17890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atin typeface="G마켓 산스 TTF Medium" pitchFamily="2" charset="-127"/>
                <a:ea typeface="G마켓 산스 TTF Medium" pitchFamily="2" charset="-127"/>
              </a:rPr>
              <a:t>Firebase</a:t>
            </a:r>
            <a:endParaRPr lang="ko-KR" altLang="en-US" sz="1400" dirty="0">
              <a:latin typeface="G마켓 산스 TTF Medium" pitchFamily="2" charset="-127"/>
              <a:ea typeface="G마켓 산스 TTF Medium" pitchFamily="2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279236" y="4216300"/>
            <a:ext cx="17890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err="1" smtClean="0">
                <a:latin typeface="G마켓 산스 TTF Medium" pitchFamily="2" charset="-127"/>
                <a:ea typeface="G마켓 산스 TTF Medium" pitchFamily="2" charset="-127"/>
              </a:rPr>
              <a:t>GitHub</a:t>
            </a:r>
            <a:endParaRPr lang="ko-KR" altLang="en-US" sz="1400" dirty="0">
              <a:latin typeface="G마켓 산스 TTF Medium" pitchFamily="2" charset="-127"/>
              <a:ea typeface="G마켓 산스 TTF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8904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0" y="4916775"/>
            <a:ext cx="12192000" cy="194122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599607" y="430967"/>
            <a:ext cx="10992786" cy="599606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44500" sx="102000" sy="102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662900" y="526117"/>
            <a:ext cx="8922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01</a:t>
            </a:r>
            <a:endParaRPr lang="ko-KR" altLang="en-US" sz="3600" dirty="0"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334409" y="559643"/>
            <a:ext cx="17379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mtClean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프로젝트 개요</a:t>
            </a:r>
            <a:endParaRPr lang="en-US" altLang="ko-KR" sz="2000" dirty="0" smtClean="0"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1133302" y="3696739"/>
            <a:ext cx="9925396" cy="340821"/>
            <a:chOff x="1130531" y="3254433"/>
            <a:chExt cx="9925396" cy="340821"/>
          </a:xfrm>
        </p:grpSpPr>
        <p:cxnSp>
          <p:nvCxnSpPr>
            <p:cNvPr id="4" name="직선 연결선 3"/>
            <p:cNvCxnSpPr/>
            <p:nvPr/>
          </p:nvCxnSpPr>
          <p:spPr>
            <a:xfrm>
              <a:off x="1130531" y="3424844"/>
              <a:ext cx="9925396" cy="0"/>
            </a:xfrm>
            <a:prstGeom prst="line">
              <a:avLst/>
            </a:prstGeom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/>
            <p:cNvCxnSpPr/>
            <p:nvPr/>
          </p:nvCxnSpPr>
          <p:spPr>
            <a:xfrm>
              <a:off x="1130531" y="3254433"/>
              <a:ext cx="0" cy="340821"/>
            </a:xfrm>
            <a:prstGeom prst="line">
              <a:avLst/>
            </a:prstGeom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11055927" y="3254433"/>
              <a:ext cx="0" cy="340821"/>
            </a:xfrm>
            <a:prstGeom prst="line">
              <a:avLst/>
            </a:prstGeom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타원 12"/>
          <p:cNvSpPr/>
          <p:nvPr/>
        </p:nvSpPr>
        <p:spPr>
          <a:xfrm>
            <a:off x="2008215" y="3827859"/>
            <a:ext cx="78582" cy="7858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1669712" y="3967021"/>
            <a:ext cx="758748" cy="2518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22. 11. 7</a:t>
            </a:r>
            <a:endParaRPr lang="ko-KR" altLang="en-US" sz="12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4120140" y="3827859"/>
            <a:ext cx="78582" cy="7858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3701969" y="3967799"/>
            <a:ext cx="918085" cy="260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22. 11. 25</a:t>
            </a:r>
            <a:endParaRPr lang="ko-KR" altLang="en-US" sz="12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8544143" y="3827859"/>
            <a:ext cx="78582" cy="7858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8125972" y="3967799"/>
            <a:ext cx="9180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22. 12. 15</a:t>
            </a:r>
            <a:endParaRPr lang="ko-KR" altLang="en-US" sz="12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045233" y="3538797"/>
            <a:ext cx="2074907" cy="457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2420093" y="2794107"/>
            <a:ext cx="13441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요구사항 분석</a:t>
            </a:r>
            <a:endParaRPr lang="en-US" altLang="ko-KR" sz="1200" dirty="0" smtClean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algn="ctr"/>
            <a:r>
              <a:rPr lang="en-US" altLang="ko-KR" sz="12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&amp;</a:t>
            </a:r>
          </a:p>
          <a:p>
            <a:pPr algn="ctr"/>
            <a:r>
              <a:rPr lang="en-US" altLang="ko-KR" sz="12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USECASE</a:t>
            </a:r>
            <a:r>
              <a:rPr lang="ko-KR" altLang="en-US" sz="12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작성</a:t>
            </a:r>
            <a:endParaRPr lang="ko-KR" altLang="en-US" sz="12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5303061" y="3827859"/>
            <a:ext cx="78582" cy="7858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4884890" y="3967799"/>
            <a:ext cx="9180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22. 11. 28</a:t>
            </a:r>
            <a:endParaRPr lang="ko-KR" altLang="en-US" sz="12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4198722" y="3538797"/>
            <a:ext cx="1104339" cy="4571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4082042" y="2787009"/>
            <a:ext cx="13441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어플리케이션</a:t>
            </a:r>
            <a:endParaRPr lang="en-US" altLang="ko-KR" sz="1200" dirty="0" smtClean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algn="ctr"/>
            <a:r>
              <a:rPr lang="en-US" altLang="ko-KR" sz="12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Prototype</a:t>
            </a:r>
          </a:p>
          <a:p>
            <a:pPr algn="ctr"/>
            <a:r>
              <a:rPr lang="ko-KR" altLang="en-US" sz="12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화면구성</a:t>
            </a:r>
            <a:endParaRPr lang="ko-KR" altLang="en-US" sz="12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5381643" y="3538797"/>
            <a:ext cx="3162500" cy="457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6290809" y="3168009"/>
            <a:ext cx="13441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기능 구현</a:t>
            </a:r>
            <a:endParaRPr lang="ko-KR" altLang="en-US" sz="12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342722" y="842709"/>
            <a:ext cx="25266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프로젝트 수행절차 및 활동 </a:t>
            </a:r>
            <a:r>
              <a:rPr lang="en-US" altLang="ko-KR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– </a:t>
            </a:r>
            <a:r>
              <a:rPr lang="ko-KR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개발 일정</a:t>
            </a:r>
            <a:endParaRPr lang="en-US" altLang="ko-KR" sz="1100" dirty="0" smtClean="0">
              <a:solidFill>
                <a:schemeClr val="tx1">
                  <a:lumMod val="75000"/>
                  <a:lumOff val="25000"/>
                </a:schemeClr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10127256" y="3827859"/>
            <a:ext cx="78582" cy="7858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9709085" y="3967799"/>
            <a:ext cx="9180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22. 12. 26</a:t>
            </a:r>
            <a:endParaRPr lang="ko-KR" altLang="en-US" sz="12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8624588" y="3538797"/>
            <a:ext cx="1502668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8703838" y="3168009"/>
            <a:ext cx="13441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테스트 및 배포</a:t>
            </a:r>
            <a:endParaRPr lang="ko-KR" altLang="en-US" sz="12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797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0" y="4916775"/>
            <a:ext cx="12192000" cy="194122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599607" y="430967"/>
            <a:ext cx="10992786" cy="599606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44500" sx="102000" sy="102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62900" y="526117"/>
            <a:ext cx="8922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01</a:t>
            </a:r>
            <a:endParaRPr lang="ko-KR" altLang="en-US" sz="3600" dirty="0"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334409" y="559643"/>
            <a:ext cx="17379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mtClean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프로젝트 개요</a:t>
            </a:r>
            <a:endParaRPr lang="en-US" altLang="ko-KR" sz="2000" dirty="0" smtClean="0"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342722" y="842709"/>
            <a:ext cx="25330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프로젝트 수행절차 및 활동 </a:t>
            </a:r>
            <a:r>
              <a:rPr lang="en-US" altLang="ko-KR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– </a:t>
            </a:r>
            <a:r>
              <a:rPr lang="ko-KR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팀원 소개</a:t>
            </a:r>
            <a:endParaRPr lang="en-US" altLang="ko-KR" sz="1100" dirty="0" smtClean="0">
              <a:solidFill>
                <a:schemeClr val="tx1">
                  <a:lumMod val="75000"/>
                  <a:lumOff val="25000"/>
                </a:schemeClr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pic>
        <p:nvPicPr>
          <p:cNvPr id="1026" name="Picture 2" descr="C:\Users\e33eo\Desktop\forb 팀원사진\이중탁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5274" y="1878240"/>
            <a:ext cx="1850005" cy="2463954"/>
          </a:xfrm>
          <a:prstGeom prst="rect">
            <a:avLst/>
          </a:prstGeom>
          <a:ln>
            <a:noFill/>
          </a:ln>
          <a:effectLst>
            <a:outerShdw blurRad="444500" dist="152400" dir="2700000" sx="90000" sy="9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e33eo\Desktop\forb 팀원사진\이철진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3775" y="1878240"/>
            <a:ext cx="1832634" cy="2444951"/>
          </a:xfrm>
          <a:prstGeom prst="rect">
            <a:avLst/>
          </a:prstGeom>
          <a:ln>
            <a:noFill/>
          </a:ln>
          <a:effectLst>
            <a:outerShdw blurRad="444500" dist="152400" dir="2700000" sx="90000" sy="9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e33eo\Desktop\forb 팀원사진\최재성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4144" y="1878239"/>
            <a:ext cx="1898049" cy="2463955"/>
          </a:xfrm>
          <a:prstGeom prst="rect">
            <a:avLst/>
          </a:prstGeom>
          <a:ln>
            <a:noFill/>
          </a:ln>
          <a:effectLst>
            <a:outerShdw blurRad="444500" dist="152400" dir="2700000" sx="90000" sy="9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e33eo\Desktop\정한영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1593" y="1878240"/>
            <a:ext cx="1653317" cy="2463955"/>
          </a:xfrm>
          <a:prstGeom prst="rect">
            <a:avLst/>
          </a:prstGeom>
          <a:ln>
            <a:noFill/>
          </a:ln>
          <a:effectLst>
            <a:outerShdw blurRad="444500" dist="152400" dir="2700000" sx="90000" sy="9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/>
          <p:cNvSpPr txBox="1"/>
          <p:nvPr/>
        </p:nvSpPr>
        <p:spPr>
          <a:xfrm>
            <a:off x="1958876" y="4425730"/>
            <a:ext cx="758748" cy="2953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latin typeface="G마켓 산스 TTF Medium" pitchFamily="2" charset="-127"/>
                <a:ea typeface="G마켓 산스 TTF Medium" pitchFamily="2" charset="-127"/>
              </a:rPr>
              <a:t>정한영</a:t>
            </a:r>
            <a:endParaRPr lang="ko-KR" altLang="en-US" sz="1400" dirty="0">
              <a:latin typeface="G마켓 산스 TTF Medium" pitchFamily="2" charset="-127"/>
              <a:ea typeface="G마켓 산스 TTF Medium" pitchFamily="2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360717" y="4425729"/>
            <a:ext cx="758748" cy="2953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latin typeface="G마켓 산스 TTF Medium" pitchFamily="2" charset="-127"/>
                <a:ea typeface="G마켓 산스 TTF Medium" pitchFamily="2" charset="-127"/>
              </a:rPr>
              <a:t>이철진</a:t>
            </a:r>
            <a:endParaRPr lang="ko-KR" altLang="en-US" sz="1400" dirty="0">
              <a:latin typeface="G마켓 산스 TTF Medium" pitchFamily="2" charset="-127"/>
              <a:ea typeface="G마켓 산스 TTF Medium" pitchFamily="2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860901" y="4425730"/>
            <a:ext cx="758748" cy="2953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err="1" smtClean="0">
                <a:latin typeface="G마켓 산스 TTF Medium" pitchFamily="2" charset="-127"/>
                <a:ea typeface="G마켓 산스 TTF Medium" pitchFamily="2" charset="-127"/>
              </a:rPr>
              <a:t>이중탁</a:t>
            </a:r>
            <a:endParaRPr lang="ko-KR" altLang="en-US" sz="1400" dirty="0">
              <a:latin typeface="G마켓 산스 TTF Medium" pitchFamily="2" charset="-127"/>
              <a:ea typeface="G마켓 산스 TTF Medium" pitchFamily="2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9393793" y="4424775"/>
            <a:ext cx="758748" cy="2953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latin typeface="G마켓 산스 TTF Medium" pitchFamily="2" charset="-127"/>
                <a:ea typeface="G마켓 산스 TTF Medium" pitchFamily="2" charset="-127"/>
              </a:rPr>
              <a:t>최재성</a:t>
            </a:r>
            <a:endParaRPr lang="ko-KR" altLang="en-US" sz="1400" dirty="0">
              <a:latin typeface="G마켓 산스 TTF Medium" pitchFamily="2" charset="-127"/>
              <a:ea typeface="G마켓 산스 TTF Medium" pitchFamily="2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402061" y="4789775"/>
            <a:ext cx="1872377" cy="4985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100" dirty="0" err="1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라즈베리</a:t>
            </a:r>
            <a:r>
              <a:rPr lang="ko-KR" altLang="en-US" sz="11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파이 카메라 설정 및 </a:t>
            </a:r>
            <a:r>
              <a:rPr lang="ko-KR" altLang="en-US" sz="1100" dirty="0" err="1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파이어베이스</a:t>
            </a:r>
            <a:r>
              <a:rPr lang="ko-KR" altLang="en-US" sz="11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연동</a:t>
            </a:r>
            <a:endParaRPr lang="ko-KR" altLang="en-US" sz="11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384989" y="4789775"/>
            <a:ext cx="1702161" cy="904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100" dirty="0" err="1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안드로이드</a:t>
            </a:r>
            <a:r>
              <a:rPr lang="ko-KR" altLang="en-US" sz="11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스튜디오</a:t>
            </a:r>
            <a:endParaRPr lang="en-US" altLang="ko-KR" sz="1100" dirty="0" smtClean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1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어플리케이션 구현</a:t>
            </a:r>
            <a:endParaRPr lang="en-US" altLang="ko-KR" sz="1100" dirty="0" smtClean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marL="171450" indent="-171450" algn="ctr">
              <a:lnSpc>
                <a:spcPct val="120000"/>
              </a:lnSpc>
              <a:buFontTx/>
              <a:buChar char="-"/>
            </a:pPr>
            <a:r>
              <a:rPr lang="ko-KR" altLang="en-US" sz="11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메인 화면</a:t>
            </a:r>
            <a:r>
              <a:rPr lang="en-US" altLang="ko-KR" sz="11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/</a:t>
            </a:r>
            <a:r>
              <a:rPr lang="ko-KR" altLang="en-US" sz="11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영상리스트</a:t>
            </a:r>
            <a:endParaRPr lang="en-US" altLang="ko-KR" sz="1100" dirty="0" smtClean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algn="ctr">
              <a:lnSpc>
                <a:spcPct val="120000"/>
              </a:lnSpc>
            </a:pPr>
            <a:r>
              <a:rPr lang="en-US" altLang="ko-KR" sz="11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/</a:t>
            </a:r>
            <a:r>
              <a:rPr lang="ko-KR" altLang="en-US" sz="11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녹화된 영상확인</a:t>
            </a:r>
            <a:endParaRPr lang="ko-KR" altLang="en-US" sz="11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8922086" y="4789775"/>
            <a:ext cx="1702161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100" dirty="0" err="1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안드로이드</a:t>
            </a:r>
            <a:r>
              <a:rPr lang="ko-KR" altLang="en-US" sz="11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스튜디오</a:t>
            </a:r>
            <a:endParaRPr lang="en-US" altLang="ko-KR" sz="1100" dirty="0" smtClean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1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어플리케이션 구현</a:t>
            </a:r>
            <a:endParaRPr lang="en-US" altLang="ko-KR" sz="1100" dirty="0" smtClean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algn="ctr">
              <a:lnSpc>
                <a:spcPct val="120000"/>
              </a:lnSpc>
            </a:pPr>
            <a:r>
              <a:rPr lang="en-US" altLang="ko-KR" sz="11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- </a:t>
            </a:r>
            <a:r>
              <a:rPr lang="ko-KR" altLang="en-US" sz="11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회원가입</a:t>
            </a:r>
            <a:r>
              <a:rPr lang="en-US" altLang="ko-KR" sz="11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/</a:t>
            </a:r>
            <a:r>
              <a:rPr lang="ko-KR" altLang="en-US" sz="11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로그인</a:t>
            </a:r>
            <a:endParaRPr lang="ko-KR" altLang="en-US" sz="11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3889011" y="4789775"/>
            <a:ext cx="1702161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100" dirty="0" err="1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안드로이드</a:t>
            </a:r>
            <a:r>
              <a:rPr lang="ko-KR" altLang="en-US" sz="11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스튜디오</a:t>
            </a:r>
            <a:endParaRPr lang="en-US" altLang="ko-KR" sz="1100" dirty="0" smtClean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1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어플리케이션 구현</a:t>
            </a:r>
            <a:endParaRPr lang="en-US" altLang="ko-KR" sz="1100" dirty="0" smtClean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algn="ctr">
              <a:lnSpc>
                <a:spcPct val="120000"/>
              </a:lnSpc>
            </a:pPr>
            <a:r>
              <a:rPr lang="en-US" altLang="ko-KR" sz="11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- GPS </a:t>
            </a:r>
            <a:r>
              <a:rPr lang="ko-KR" altLang="en-US" sz="11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기</a:t>
            </a:r>
            <a:r>
              <a:rPr lang="ko-KR" altLang="en-US" sz="11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능</a:t>
            </a:r>
          </a:p>
        </p:txBody>
      </p:sp>
    </p:spTree>
    <p:extLst>
      <p:ext uri="{BB962C8B-B14F-4D97-AF65-F5344CB8AC3E}">
        <p14:creationId xmlns:p14="http://schemas.microsoft.com/office/powerpoint/2010/main" val="2666241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0299700" cy="6858000"/>
          </a:xfrm>
          <a:prstGeom prst="rect">
            <a:avLst/>
          </a:prstGeom>
          <a:blipFill dpi="0" rotWithShape="1">
            <a:blip r:embed="rId2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609600" y="1729891"/>
            <a:ext cx="10972800" cy="2071766"/>
            <a:chOff x="609600" y="1412391"/>
            <a:chExt cx="10972800" cy="2071766"/>
          </a:xfrm>
        </p:grpSpPr>
        <p:sp>
          <p:nvSpPr>
            <p:cNvPr id="8" name="직사각형 7"/>
            <p:cNvSpPr/>
            <p:nvPr/>
          </p:nvSpPr>
          <p:spPr>
            <a:xfrm>
              <a:off x="609600" y="1412391"/>
              <a:ext cx="10972800" cy="20717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317500" dist="1270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" name="직사각형 1"/>
            <p:cNvSpPr/>
            <p:nvPr/>
          </p:nvSpPr>
          <p:spPr>
            <a:xfrm>
              <a:off x="609600" y="1412391"/>
              <a:ext cx="376895" cy="207176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579913" y="2082800"/>
            <a:ext cx="19125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02</a:t>
            </a:r>
            <a:endParaRPr lang="ko-KR" altLang="en-US" sz="7200" dirty="0">
              <a:solidFill>
                <a:schemeClr val="tx1">
                  <a:lumMod val="85000"/>
                  <a:lumOff val="1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111293" y="2361743"/>
            <a:ext cx="360387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프로젝트 설계</a:t>
            </a:r>
            <a:endParaRPr lang="en-US" altLang="ko-KR" sz="4400" dirty="0" smtClean="0">
              <a:solidFill>
                <a:schemeClr val="tx1">
                  <a:lumMod val="85000"/>
                  <a:lumOff val="1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47182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2245</TotalTime>
  <Words>914</Words>
  <Application>Microsoft Office PowerPoint</Application>
  <PresentationFormat>사용자 지정</PresentationFormat>
  <Paragraphs>250</Paragraphs>
  <Slides>34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48" baseType="lpstr">
      <vt:lpstr>굴림</vt:lpstr>
      <vt:lpstr>Arial</vt:lpstr>
      <vt:lpstr>Pretendard Light</vt:lpstr>
      <vt:lpstr>a타이틀고딕1</vt:lpstr>
      <vt:lpstr>맑은 고딕</vt:lpstr>
      <vt:lpstr>a타이틀고딕2</vt:lpstr>
      <vt:lpstr>a타이틀고딕4</vt:lpstr>
      <vt:lpstr>a타이틀고딕5</vt:lpstr>
      <vt:lpstr>G마켓 산스 TTF Light</vt:lpstr>
      <vt:lpstr>Pretendard ExtraLight</vt:lpstr>
      <vt:lpstr>G마켓 산스 TTF Bold</vt:lpstr>
      <vt:lpstr>G마켓 산스 TTF Medium</vt:lpstr>
      <vt:lpstr>Pretendard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409-07</dc:creator>
  <cp:lastModifiedBy>한영정</cp:lastModifiedBy>
  <cp:revision>171</cp:revision>
  <dcterms:created xsi:type="dcterms:W3CDTF">2022-11-21T07:00:24Z</dcterms:created>
  <dcterms:modified xsi:type="dcterms:W3CDTF">2022-12-28T12:54:11Z</dcterms:modified>
</cp:coreProperties>
</file>